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7010400" cy="9296400"/>
  <p:embeddedFontLst>
    <p:embeddedFont>
      <p:font typeface="Montserrat"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VY673MT9AzLyC5NKowGU9a7Dv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6BE42-1677-403C-BBBC-18A5449A0AC3}" v="1" dt="2025-08-21T20:08:46.284"/>
  </p1510:revLst>
</p1510:revInfo>
</file>

<file path=ppt/tableStyles.xml><?xml version="1.0" encoding="utf-8"?>
<a:tblStyleLst xmlns:a="http://schemas.openxmlformats.org/drawingml/2006/main" def="{D4F2FE0C-F8B8-45C0-9F63-F710335471D1}">
  <a:tblStyle styleId="{D4F2FE0C-F8B8-45C0-9F63-F710335471D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080" autoAdjust="0"/>
  </p:normalViewPr>
  <p:slideViewPr>
    <p:cSldViewPr snapToGrid="0">
      <p:cViewPr varScale="1">
        <p:scale>
          <a:sx n="39" d="100"/>
          <a:sy n="39" d="100"/>
        </p:scale>
        <p:origin x="44" y="8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4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eming" userId="86ad6fd5-4d38-4f7e-a79f-37efe2ec2a4b" providerId="ADAL" clId="{1A86BE42-1677-403C-BBBC-18A5449A0AC3}"/>
    <pc:docChg chg="custSel modSld">
      <pc:chgData name="Rebecca Deming" userId="86ad6fd5-4d38-4f7e-a79f-37efe2ec2a4b" providerId="ADAL" clId="{1A86BE42-1677-403C-BBBC-18A5449A0AC3}" dt="2025-08-21T20:10:35.910" v="343" actId="20577"/>
      <pc:docMkLst>
        <pc:docMk/>
      </pc:docMkLst>
      <pc:sldChg chg="modNotesTx">
        <pc:chgData name="Rebecca Deming" userId="86ad6fd5-4d38-4f7e-a79f-37efe2ec2a4b" providerId="ADAL" clId="{1A86BE42-1677-403C-BBBC-18A5449A0AC3}" dt="2025-08-21T20:01:45.552" v="38" actId="6549"/>
        <pc:sldMkLst>
          <pc:docMk/>
          <pc:sldMk cId="0" sldId="267"/>
        </pc:sldMkLst>
      </pc:sldChg>
      <pc:sldChg chg="modNotesTx">
        <pc:chgData name="Rebecca Deming" userId="86ad6fd5-4d38-4f7e-a79f-37efe2ec2a4b" providerId="ADAL" clId="{1A86BE42-1677-403C-BBBC-18A5449A0AC3}" dt="2025-08-21T20:04:05.649" v="95" actId="6549"/>
        <pc:sldMkLst>
          <pc:docMk/>
          <pc:sldMk cId="0" sldId="268"/>
        </pc:sldMkLst>
      </pc:sldChg>
      <pc:sldChg chg="modNotesTx">
        <pc:chgData name="Rebecca Deming" userId="86ad6fd5-4d38-4f7e-a79f-37efe2ec2a4b" providerId="ADAL" clId="{1A86BE42-1677-403C-BBBC-18A5449A0AC3}" dt="2025-08-21T20:05:39.491" v="107" actId="20577"/>
        <pc:sldMkLst>
          <pc:docMk/>
          <pc:sldMk cId="0" sldId="269"/>
        </pc:sldMkLst>
      </pc:sldChg>
      <pc:sldChg chg="modNotesTx">
        <pc:chgData name="Rebecca Deming" userId="86ad6fd5-4d38-4f7e-a79f-37efe2ec2a4b" providerId="ADAL" clId="{1A86BE42-1677-403C-BBBC-18A5449A0AC3}" dt="2025-08-21T20:10:35.910" v="343" actId="20577"/>
        <pc:sldMkLst>
          <pc:docMk/>
          <pc:sldMk cId="0"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627" cy="466578"/>
          </a:xfrm>
          <a:prstGeom prst="rect">
            <a:avLst/>
          </a:prstGeom>
          <a:noFill/>
          <a:ln>
            <a:noFill/>
          </a:ln>
        </p:spPr>
        <p:txBody>
          <a:bodyPr spcFirstLastPara="1" wrap="square" lIns="92100" tIns="46050" rIns="92100" bIns="460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1172" y="0"/>
            <a:ext cx="3037627" cy="466578"/>
          </a:xfrm>
          <a:prstGeom prst="rect">
            <a:avLst/>
          </a:prstGeom>
          <a:noFill/>
          <a:ln>
            <a:noFill/>
          </a:ln>
        </p:spPr>
        <p:txBody>
          <a:bodyPr spcFirstLastPara="1" wrap="square" lIns="92100" tIns="46050" rIns="92100" bIns="460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822"/>
            <a:ext cx="3037627" cy="466578"/>
          </a:xfrm>
          <a:prstGeom prst="rect">
            <a:avLst/>
          </a:prstGeom>
          <a:noFill/>
          <a:ln>
            <a:noFill/>
          </a:ln>
        </p:spPr>
        <p:txBody>
          <a:bodyPr spcFirstLastPara="1" wrap="square" lIns="92100" tIns="46050" rIns="92100" bIns="460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5: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5: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172718" lvl="0" indent="-96517" algn="l" rtl="0">
              <a:lnSpc>
                <a:spcPct val="100000"/>
              </a:lnSpc>
              <a:spcBef>
                <a:spcPts val="0"/>
              </a:spcBef>
              <a:spcAft>
                <a:spcPts val="0"/>
              </a:spcAft>
              <a:buClr>
                <a:schemeClr val="dk1"/>
              </a:buClr>
              <a:buSzPts val="1200"/>
              <a:buFont typeface="Arial"/>
              <a:buNone/>
            </a:pPr>
            <a:r>
              <a:rPr lang="en-US"/>
              <a:t>Site visit 1/16</a:t>
            </a:r>
            <a:endParaRPr/>
          </a:p>
          <a:p>
            <a:pPr marL="172718" lvl="0" indent="-96517" algn="l" rtl="0">
              <a:lnSpc>
                <a:spcPct val="100000"/>
              </a:lnSpc>
              <a:spcBef>
                <a:spcPts val="0"/>
              </a:spcBef>
              <a:spcAft>
                <a:spcPts val="0"/>
              </a:spcAft>
              <a:buClr>
                <a:schemeClr val="dk1"/>
              </a:buClr>
              <a:buSzPts val="1200"/>
              <a:buFont typeface="Arial"/>
              <a:buNone/>
            </a:pPr>
            <a:r>
              <a:rPr lang="en-US"/>
              <a:t>Wear PPE due to health concerns when walking through building</a:t>
            </a:r>
            <a:endParaRPr/>
          </a:p>
          <a:p>
            <a:pPr marL="172718" lvl="0" indent="-96517" algn="l" rtl="0">
              <a:lnSpc>
                <a:spcPct val="100000"/>
              </a:lnSpc>
              <a:spcBef>
                <a:spcPts val="0"/>
              </a:spcBef>
              <a:spcAft>
                <a:spcPts val="0"/>
              </a:spcAft>
              <a:buClr>
                <a:schemeClr val="dk1"/>
              </a:buClr>
              <a:buSzPts val="1200"/>
              <a:buFont typeface="Arial"/>
              <a:buNone/>
            </a:pPr>
            <a:endParaRPr/>
          </a:p>
          <a:p>
            <a:pPr marL="172718" lvl="0" indent="-96517" algn="l" rtl="0">
              <a:lnSpc>
                <a:spcPct val="100000"/>
              </a:lnSpc>
              <a:spcBef>
                <a:spcPts val="0"/>
              </a:spcBef>
              <a:spcAft>
                <a:spcPts val="0"/>
              </a:spcAft>
              <a:buClr>
                <a:schemeClr val="dk1"/>
              </a:buClr>
              <a:buSzPts val="1200"/>
              <a:buFont typeface="Arial"/>
              <a:buNone/>
            </a:pPr>
            <a:r>
              <a:rPr lang="en-US"/>
              <a:t>For an uninhabited structure, City code requires the property be maintained, and secured. The City required Site secured with fencing and onsite security.</a:t>
            </a:r>
            <a:endParaRPr/>
          </a:p>
          <a:p>
            <a:pPr marL="172719" lvl="0" indent="-96519" algn="l" rtl="0">
              <a:lnSpc>
                <a:spcPct val="100000"/>
              </a:lnSpc>
              <a:spcBef>
                <a:spcPts val="0"/>
              </a:spcBef>
              <a:spcAft>
                <a:spcPts val="0"/>
              </a:spcAft>
              <a:buClr>
                <a:schemeClr val="dk1"/>
              </a:buClr>
              <a:buSzPts val="1200"/>
              <a:buFont typeface="Arial"/>
              <a:buNone/>
            </a:pPr>
            <a:r>
              <a:rPr lang="en-US"/>
              <a:t>Boarded up windows and other security function to minimize attractive nuisances. </a:t>
            </a:r>
            <a:endParaRPr/>
          </a:p>
          <a:p>
            <a:pPr marL="172719" lvl="0" indent="-96519" algn="l" rtl="0">
              <a:lnSpc>
                <a:spcPct val="100000"/>
              </a:lnSpc>
              <a:spcBef>
                <a:spcPts val="0"/>
              </a:spcBef>
              <a:spcAft>
                <a:spcPts val="0"/>
              </a:spcAft>
              <a:buClr>
                <a:schemeClr val="dk1"/>
              </a:buClr>
              <a:buSzPts val="1200"/>
              <a:buFont typeface="Arial"/>
              <a:buNone/>
            </a:pPr>
            <a:endParaRPr/>
          </a:p>
        </p:txBody>
      </p:sp>
      <p:sp>
        <p:nvSpPr>
          <p:cNvPr id="198" name="Google Shape;198;p25: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42: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This is another example of the vandalism and deterioration in the building. Unfortunately, this will continue without focused restoration efforts. </a:t>
            </a:r>
            <a:endParaRPr/>
          </a:p>
          <a:p>
            <a:pPr marL="0" lvl="0" indent="0" algn="l" rtl="0">
              <a:lnSpc>
                <a:spcPct val="115000"/>
              </a:lnSpc>
              <a:spcBef>
                <a:spcPts val="0"/>
              </a:spcBef>
              <a:spcAft>
                <a:spcPts val="0"/>
              </a:spcAft>
              <a:buClr>
                <a:schemeClr val="dk1"/>
              </a:buClr>
              <a:buSzPts val="1100"/>
              <a:buFont typeface="Arial"/>
              <a:buNone/>
            </a:pPr>
            <a:r>
              <a:rPr lang="en-US"/>
              <a:t>Transition to Rebecca</a:t>
            </a:r>
            <a:endParaRPr/>
          </a:p>
          <a:p>
            <a:pPr marL="0" lvl="0" indent="0" algn="l" rtl="0">
              <a:lnSpc>
                <a:spcPct val="115000"/>
              </a:lnSpc>
              <a:spcBef>
                <a:spcPts val="0"/>
              </a:spcBef>
              <a:spcAft>
                <a:spcPts val="0"/>
              </a:spcAft>
              <a:buClr>
                <a:schemeClr val="dk1"/>
              </a:buClr>
              <a:buSzPts val="1100"/>
              <a:buFont typeface="Arial"/>
              <a:buNone/>
            </a:pPr>
            <a:endParaRPr/>
          </a:p>
          <a:p>
            <a:pPr marL="172718" lvl="0" indent="-96517" algn="l" rtl="0">
              <a:lnSpc>
                <a:spcPct val="100000"/>
              </a:lnSpc>
              <a:spcBef>
                <a:spcPts val="0"/>
              </a:spcBef>
              <a:spcAft>
                <a:spcPts val="0"/>
              </a:spcAft>
              <a:buClr>
                <a:schemeClr val="dk1"/>
              </a:buClr>
              <a:buSzPts val="1200"/>
              <a:buFont typeface="Arial"/>
              <a:buNone/>
            </a:pPr>
            <a:endParaRPr/>
          </a:p>
          <a:p>
            <a:pPr marL="172719" lvl="0" indent="-96519" algn="l" rtl="0">
              <a:lnSpc>
                <a:spcPct val="100000"/>
              </a:lnSpc>
              <a:spcBef>
                <a:spcPts val="0"/>
              </a:spcBef>
              <a:spcAft>
                <a:spcPts val="0"/>
              </a:spcAft>
              <a:buClr>
                <a:schemeClr val="dk1"/>
              </a:buClr>
              <a:buSzPts val="1200"/>
              <a:buFont typeface="Arial"/>
              <a:buNone/>
            </a:pPr>
            <a:endParaRPr/>
          </a:p>
          <a:p>
            <a:pPr marL="172719" lvl="0" indent="-96519" algn="l" rtl="0">
              <a:lnSpc>
                <a:spcPct val="100000"/>
              </a:lnSpc>
              <a:spcBef>
                <a:spcPts val="0"/>
              </a:spcBef>
              <a:spcAft>
                <a:spcPts val="0"/>
              </a:spcAft>
              <a:buClr>
                <a:schemeClr val="dk1"/>
              </a:buClr>
              <a:buSzPts val="1200"/>
              <a:buFont typeface="Arial"/>
              <a:buNone/>
            </a:pPr>
            <a:endParaRPr/>
          </a:p>
        </p:txBody>
      </p:sp>
      <p:sp>
        <p:nvSpPr>
          <p:cNvPr id="210" name="Google Shape;210;p42: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3: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00000"/>
              </a:lnSpc>
              <a:spcBef>
                <a:spcPts val="0"/>
              </a:spcBef>
              <a:spcAft>
                <a:spcPts val="0"/>
              </a:spcAft>
              <a:buSzPts val="1400"/>
              <a:buNone/>
            </a:pPr>
            <a:r>
              <a:rPr lang="en-US" dirty="0"/>
              <a:t>REBECCA</a:t>
            </a:r>
            <a:endParaRPr dirty="0"/>
          </a:p>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Clr>
                <a:schemeClr val="dk1"/>
              </a:buClr>
              <a:buSzPts val="1400"/>
              <a:buChar char="●"/>
            </a:pPr>
            <a:r>
              <a:rPr lang="en-US" dirty="0"/>
              <a:t>In 2019, the Freemasons of Washington submitted a demolition permit application, that was subject to Environmental Review</a:t>
            </a:r>
            <a:endParaRPr dirty="0"/>
          </a:p>
          <a:p>
            <a:pPr marL="457200" lvl="0" indent="-317500" algn="l" rtl="0">
              <a:lnSpc>
                <a:spcPct val="100000"/>
              </a:lnSpc>
              <a:spcBef>
                <a:spcPts val="0"/>
              </a:spcBef>
              <a:spcAft>
                <a:spcPts val="0"/>
              </a:spcAft>
              <a:buClr>
                <a:schemeClr val="dk1"/>
              </a:buClr>
              <a:buSzPts val="1400"/>
              <a:buChar char="●"/>
            </a:pPr>
            <a:r>
              <a:rPr lang="en-US" dirty="0"/>
              <a:t>After the Property was purchased, the application was transferred to Zenith Properties LLC. </a:t>
            </a:r>
            <a:endParaRPr dirty="0"/>
          </a:p>
          <a:p>
            <a:pPr marL="457200" lvl="0" indent="-317500" algn="l" rtl="0">
              <a:lnSpc>
                <a:spcPct val="100000"/>
              </a:lnSpc>
              <a:spcBef>
                <a:spcPts val="0"/>
              </a:spcBef>
              <a:spcAft>
                <a:spcPts val="0"/>
              </a:spcAft>
              <a:buClr>
                <a:schemeClr val="dk1"/>
              </a:buClr>
              <a:buSzPts val="1400"/>
              <a:buChar char="●"/>
            </a:pPr>
            <a:r>
              <a:rPr lang="en-US" dirty="0"/>
              <a:t>An EIS is required under the State Environmental Policy Act (SEPA) when a project may cause significant environmental impacts.</a:t>
            </a:r>
            <a:endParaRPr dirty="0"/>
          </a:p>
          <a:p>
            <a:pPr marL="457200" lvl="0" indent="-317500" algn="l" rtl="0">
              <a:lnSpc>
                <a:spcPct val="100000"/>
              </a:lnSpc>
              <a:spcBef>
                <a:spcPts val="0"/>
              </a:spcBef>
              <a:spcAft>
                <a:spcPts val="0"/>
              </a:spcAft>
              <a:buClr>
                <a:schemeClr val="dk1"/>
              </a:buClr>
              <a:buSzPts val="1400"/>
              <a:buChar char="●"/>
            </a:pPr>
            <a:r>
              <a:rPr lang="en-US" dirty="0"/>
              <a:t>Process is prescribed by State law</a:t>
            </a:r>
            <a:endParaRPr dirty="0"/>
          </a:p>
          <a:p>
            <a:pPr marL="457200" lvl="0" indent="-317500" algn="l" rtl="0">
              <a:lnSpc>
                <a:spcPct val="100000"/>
              </a:lnSpc>
              <a:spcBef>
                <a:spcPts val="0"/>
              </a:spcBef>
              <a:spcAft>
                <a:spcPts val="0"/>
              </a:spcAft>
              <a:buClr>
                <a:schemeClr val="dk1"/>
              </a:buClr>
              <a:buSzPts val="1400"/>
              <a:buChar char="●"/>
            </a:pPr>
            <a:r>
              <a:rPr lang="en-US" dirty="0"/>
              <a:t>We received a question about who the lead agency is vs the City– the City is the lead agency for this process.  The SEPA official is the Community Development Director, which is myself. These roles are dictated by State law and City code. </a:t>
            </a:r>
            <a:endParaRPr dirty="0"/>
          </a:p>
          <a:p>
            <a:pPr marL="457200" lvl="0" indent="-317500" algn="l" rtl="0">
              <a:lnSpc>
                <a:spcPct val="100000"/>
              </a:lnSpc>
              <a:spcBef>
                <a:spcPts val="0"/>
              </a:spcBef>
              <a:spcAft>
                <a:spcPts val="0"/>
              </a:spcAft>
              <a:buClr>
                <a:schemeClr val="dk1"/>
              </a:buClr>
              <a:buSzPts val="1400"/>
              <a:buChar char="●"/>
            </a:pPr>
            <a:r>
              <a:rPr lang="en-US" dirty="0"/>
              <a:t>The EIS report has been completed– that is what was posted July 31. The decision on the demo permit was made on August 8, and the appeal period began and concluded on August 18. </a:t>
            </a:r>
            <a:endParaRPr dirty="0"/>
          </a:p>
        </p:txBody>
      </p:sp>
      <p:sp>
        <p:nvSpPr>
          <p:cNvPr id="221" name="Google Shape;221;p43: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4: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44: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REBECCA</a:t>
            </a:r>
            <a:endParaRPr dirty="0"/>
          </a:p>
          <a:p>
            <a:pPr marL="0" lvl="0" indent="0" algn="l" rtl="0">
              <a:lnSpc>
                <a:spcPct val="115000"/>
              </a:lnSpc>
              <a:spcBef>
                <a:spcPts val="1200"/>
              </a:spcBef>
              <a:spcAft>
                <a:spcPts val="0"/>
              </a:spcAft>
              <a:buClr>
                <a:schemeClr val="dk1"/>
              </a:buClr>
              <a:buSzPts val="1100"/>
              <a:buFont typeface="Arial"/>
              <a:buNone/>
            </a:pPr>
            <a:r>
              <a:rPr lang="en-US" dirty="0"/>
              <a:t>When a proposal is for a private project on a specific site, as we have here, the lead agency is required to evaluate two alternatives: 1.) taking no action and 2.) the action requested in the permit application.  </a:t>
            </a:r>
            <a:endParaRPr dirty="0"/>
          </a:p>
          <a:p>
            <a:pPr marL="0" lvl="0" indent="0" algn="l" rtl="0">
              <a:lnSpc>
                <a:spcPct val="115000"/>
              </a:lnSpc>
              <a:spcBef>
                <a:spcPts val="1200"/>
              </a:spcBef>
              <a:spcAft>
                <a:spcPts val="0"/>
              </a:spcAft>
              <a:buClr>
                <a:schemeClr val="dk1"/>
              </a:buClr>
              <a:buSzPts val="1100"/>
              <a:buFont typeface="Arial"/>
              <a:buNone/>
            </a:pPr>
            <a:r>
              <a:rPr lang="en-US" dirty="0"/>
              <a:t>The City asked the EIS consultants to include a third alternative in the EIS: preservation. </a:t>
            </a:r>
            <a:endParaRPr dirty="0"/>
          </a:p>
          <a:p>
            <a:pPr marL="0" lvl="0" indent="0" algn="l" rtl="0">
              <a:lnSpc>
                <a:spcPct val="115000"/>
              </a:lnSpc>
              <a:spcBef>
                <a:spcPts val="1200"/>
              </a:spcBef>
              <a:spcAft>
                <a:spcPts val="0"/>
              </a:spcAft>
              <a:buClr>
                <a:schemeClr val="dk1"/>
              </a:buClr>
              <a:buSzPts val="1100"/>
              <a:buFont typeface="Arial"/>
              <a:buNone/>
            </a:pPr>
            <a:r>
              <a:rPr lang="en-US" dirty="0"/>
              <a:t>The Zenith EIS examined three alternatives:</a:t>
            </a:r>
            <a:endParaRPr dirty="0"/>
          </a:p>
          <a:p>
            <a:pPr marL="457200" lvl="0" indent="-317500" algn="l" rtl="0">
              <a:lnSpc>
                <a:spcPct val="115000"/>
              </a:lnSpc>
              <a:spcBef>
                <a:spcPts val="1200"/>
              </a:spcBef>
              <a:spcAft>
                <a:spcPts val="0"/>
              </a:spcAft>
              <a:buSzPts val="1400"/>
              <a:buChar char="●"/>
            </a:pPr>
            <a:r>
              <a:rPr lang="en-US" dirty="0"/>
              <a:t>No Action – This alternative would leave the structures as the are. It would be neither demolished or restored. We have received some questions from the public about “why didn’t we look at just keeping the structure there?”-- The report does look at this, both as No action and as Preservation. It is discussed as part of Alternative 2 Historic Preservation.</a:t>
            </a:r>
            <a:endParaRPr dirty="0"/>
          </a:p>
          <a:p>
            <a:pPr marL="457200" lvl="0" indent="-317500" algn="l" rtl="0">
              <a:lnSpc>
                <a:spcPct val="115000"/>
              </a:lnSpc>
              <a:spcBef>
                <a:spcPts val="0"/>
              </a:spcBef>
              <a:spcAft>
                <a:spcPts val="0"/>
              </a:spcAft>
              <a:buSzPts val="1400"/>
              <a:buChar char="●"/>
            </a:pPr>
            <a:r>
              <a:rPr lang="en-US" dirty="0"/>
              <a:t>Demolition, as requested by the property owner</a:t>
            </a:r>
            <a:endParaRPr dirty="0"/>
          </a:p>
          <a:p>
            <a:pPr marL="457200" lvl="0" indent="-317500" algn="l" rtl="0">
              <a:lnSpc>
                <a:spcPct val="115000"/>
              </a:lnSpc>
              <a:spcBef>
                <a:spcPts val="0"/>
              </a:spcBef>
              <a:spcAft>
                <a:spcPts val="0"/>
              </a:spcAft>
              <a:buSzPts val="1400"/>
              <a:buChar char="●"/>
            </a:pPr>
            <a:r>
              <a:rPr lang="en-US" dirty="0"/>
              <a:t>Preservation and reuse: The Preservation option is broken into three preservation options. </a:t>
            </a:r>
            <a:endParaRPr dirty="0"/>
          </a:p>
          <a:p>
            <a:pPr marL="914400" lvl="1" indent="-317500" algn="l" rtl="0">
              <a:lnSpc>
                <a:spcPct val="115000"/>
              </a:lnSpc>
              <a:spcBef>
                <a:spcPts val="0"/>
              </a:spcBef>
              <a:spcAft>
                <a:spcPts val="0"/>
              </a:spcAft>
              <a:buSzPts val="1400"/>
              <a:buChar char="○"/>
            </a:pPr>
            <a:r>
              <a:rPr lang="en-US" dirty="0"/>
              <a:t>Mothball the building or preserve the vacant building </a:t>
            </a:r>
            <a:endParaRPr dirty="0"/>
          </a:p>
          <a:p>
            <a:pPr marL="914400" lvl="1" indent="-317500" algn="l" rtl="0">
              <a:lnSpc>
                <a:spcPct val="115000"/>
              </a:lnSpc>
              <a:spcBef>
                <a:spcPts val="0"/>
              </a:spcBef>
              <a:spcAft>
                <a:spcPts val="0"/>
              </a:spcAft>
              <a:buSzPts val="1400"/>
              <a:buChar char="○"/>
            </a:pPr>
            <a:r>
              <a:rPr lang="en-US" dirty="0"/>
              <a:t>Restore and redevelop the main structure for future use. This is identified in the EIS as “Adaptive Reuse.” </a:t>
            </a:r>
            <a:endParaRPr dirty="0"/>
          </a:p>
          <a:p>
            <a:pPr marL="914400" lvl="1" indent="-317500" algn="l" rtl="0">
              <a:lnSpc>
                <a:spcPct val="115000"/>
              </a:lnSpc>
              <a:spcBef>
                <a:spcPts val="0"/>
              </a:spcBef>
              <a:spcAft>
                <a:spcPts val="0"/>
              </a:spcAft>
              <a:buSzPts val="1400"/>
              <a:buChar char="○"/>
            </a:pPr>
            <a:r>
              <a:rPr lang="en-US" dirty="0"/>
              <a:t>In response to community feedback on the Draft EIS, the City requested analysis of an expanded adaptive reuse option, which was added in the Final EIS. </a:t>
            </a:r>
            <a:endParaRPr dirty="0"/>
          </a:p>
          <a:p>
            <a:pPr marL="172719" lvl="0" indent="-96519" algn="l" rtl="0">
              <a:lnSpc>
                <a:spcPct val="100000"/>
              </a:lnSpc>
              <a:spcBef>
                <a:spcPts val="1200"/>
              </a:spcBef>
              <a:spcAft>
                <a:spcPts val="0"/>
              </a:spcAft>
              <a:buClr>
                <a:schemeClr val="dk1"/>
              </a:buClr>
              <a:buSzPts val="1200"/>
              <a:buFont typeface="Arial"/>
              <a:buNone/>
            </a:pPr>
            <a:endParaRPr dirty="0"/>
          </a:p>
        </p:txBody>
      </p:sp>
      <p:sp>
        <p:nvSpPr>
          <p:cNvPr id="230" name="Google Shape;230;p44: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3: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3: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00000"/>
              </a:lnSpc>
              <a:spcBef>
                <a:spcPts val="0"/>
              </a:spcBef>
              <a:spcAft>
                <a:spcPts val="0"/>
              </a:spcAft>
              <a:buSzPts val="1400"/>
              <a:buNone/>
            </a:pPr>
            <a:r>
              <a:rPr lang="en-US" dirty="0"/>
              <a:t>REBECCA</a:t>
            </a:r>
            <a:endParaRPr dirty="0"/>
          </a:p>
          <a:p>
            <a:pPr marL="0" lvl="0" indent="0" algn="l" rtl="0">
              <a:lnSpc>
                <a:spcPct val="115000"/>
              </a:lnSpc>
              <a:spcBef>
                <a:spcPts val="0"/>
              </a:spcBef>
              <a:spcAft>
                <a:spcPts val="0"/>
              </a:spcAft>
              <a:buSzPts val="1400"/>
              <a:buNone/>
            </a:pPr>
            <a:r>
              <a:rPr lang="en-US" dirty="0"/>
              <a:t>The EIS concluded that both preservation options were not financially feasible. </a:t>
            </a:r>
            <a:endParaRPr dirty="0"/>
          </a:p>
          <a:p>
            <a:pPr marL="0" lvl="0" indent="0" algn="l" rtl="0">
              <a:lnSpc>
                <a:spcPct val="115000"/>
              </a:lnSpc>
              <a:spcBef>
                <a:spcPts val="0"/>
              </a:spcBef>
              <a:spcAft>
                <a:spcPts val="0"/>
              </a:spcAft>
              <a:buSzPts val="1400"/>
              <a:buNone/>
            </a:pPr>
            <a:r>
              <a:rPr lang="en-US" dirty="0">
                <a:latin typeface="Arial"/>
                <a:ea typeface="Arial"/>
                <a:cs typeface="Arial"/>
                <a:sym typeface="Arial"/>
              </a:rPr>
              <a:t>Here are some figures that illustrate the financial barriers. We looked at 4 potential uses in the feasibility study because they were determined to be the most feasible. As you can see in the first line, there is a significant gap between the cost to rehab the building and the revenue from rentals.</a:t>
            </a:r>
          </a:p>
          <a:p>
            <a:pPr marL="0" lvl="0" indent="0" algn="l" rtl="0">
              <a:lnSpc>
                <a:spcPct val="115000"/>
              </a:lnSpc>
              <a:spcBef>
                <a:spcPts val="0"/>
              </a:spcBef>
              <a:spcAft>
                <a:spcPts val="0"/>
              </a:spcAft>
              <a:buSzPts val="1400"/>
              <a:buNone/>
            </a:pPr>
            <a:r>
              <a:rPr lang="en-US" dirty="0">
                <a:latin typeface="Arial"/>
                <a:cs typeface="Arial"/>
                <a:sym typeface="Arial"/>
              </a:rPr>
              <a:t>Click</a:t>
            </a:r>
            <a:endParaRPr dirty="0"/>
          </a:p>
          <a:p>
            <a:pPr marL="0" lvl="0" indent="0" algn="l" rtl="0">
              <a:lnSpc>
                <a:spcPct val="115000"/>
              </a:lnSpc>
              <a:spcBef>
                <a:spcPts val="806"/>
              </a:spcBef>
              <a:spcAft>
                <a:spcPts val="0"/>
              </a:spcAft>
              <a:buSzPts val="1400"/>
              <a:buNone/>
            </a:pPr>
            <a:r>
              <a:rPr lang="en-US" dirty="0">
                <a:latin typeface="Arial"/>
                <a:ea typeface="Arial"/>
                <a:cs typeface="Arial"/>
                <a:sym typeface="Arial"/>
              </a:rPr>
              <a:t>For example, the average monthly rent for a</a:t>
            </a:r>
            <a:r>
              <a:rPr lang="en-US" dirty="0"/>
              <a:t> 1000-square foot</a:t>
            </a:r>
            <a:r>
              <a:rPr lang="en-US" dirty="0">
                <a:latin typeface="Arial"/>
                <a:ea typeface="Arial"/>
                <a:cs typeface="Arial"/>
                <a:sym typeface="Arial"/>
              </a:rPr>
              <a:t> apartment or senior living would be more than $10,000 a month.</a:t>
            </a:r>
          </a:p>
          <a:p>
            <a:pPr marL="0" lvl="0" indent="0" algn="l" rtl="0">
              <a:lnSpc>
                <a:spcPct val="115000"/>
              </a:lnSpc>
              <a:spcBef>
                <a:spcPts val="806"/>
              </a:spcBef>
              <a:spcAft>
                <a:spcPts val="0"/>
              </a:spcAft>
              <a:buSzPts val="1400"/>
              <a:buNone/>
            </a:pPr>
            <a:r>
              <a:rPr lang="en-US" dirty="0">
                <a:latin typeface="Arial"/>
                <a:cs typeface="Arial"/>
                <a:sym typeface="Arial"/>
              </a:rPr>
              <a:t>Click</a:t>
            </a:r>
            <a:endParaRPr dirty="0"/>
          </a:p>
          <a:p>
            <a:pPr marL="0" lvl="0" indent="0" algn="l" rtl="0">
              <a:lnSpc>
                <a:spcPct val="115000"/>
              </a:lnSpc>
              <a:spcBef>
                <a:spcPts val="806"/>
              </a:spcBef>
              <a:spcAft>
                <a:spcPts val="0"/>
              </a:spcAft>
              <a:buSzPts val="1400"/>
              <a:buNone/>
            </a:pPr>
            <a:r>
              <a:rPr lang="en-US" dirty="0">
                <a:latin typeface="Arial"/>
                <a:ea typeface="Arial"/>
                <a:cs typeface="Arial"/>
                <a:sym typeface="Arial"/>
              </a:rPr>
              <a:t>For the Hotels the average daily rates would need to be more than 200% above market rate. </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Based on the comments received during the comment period we looked at additional studies that are included the Final EIS of whether development of the eastern portion of the property could subsidize the cost to redevelop the main building. These studies are contained within the four of the appendices in the FEIS. Even with development of apartments on the eastern portion, in order to produce enough revenue to fund the preservation and reuse of the main building, the rents would have to be between $6,000 to $8,000 a month, which still dramatically exceeds current market rates. </a:t>
            </a:r>
            <a:endParaRPr dirty="0"/>
          </a:p>
        </p:txBody>
      </p:sp>
      <p:sp>
        <p:nvSpPr>
          <p:cNvPr id="253" name="Google Shape;253;p13: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4: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15000"/>
              </a:lnSpc>
              <a:spcBef>
                <a:spcPts val="0"/>
              </a:spcBef>
              <a:spcAft>
                <a:spcPts val="0"/>
              </a:spcAft>
              <a:buSzPts val="1400"/>
              <a:buNone/>
            </a:pP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This chart shows that whether you were trying to subsidize the higher or lower amount depending on the proposed reuse of the building the rents would still be over 285% above market rate to fund the reuse of the lodge building. </a:t>
            </a:r>
            <a:endParaRPr/>
          </a:p>
          <a:p>
            <a:pPr marL="0" lvl="0" indent="0" algn="l" rtl="0">
              <a:lnSpc>
                <a:spcPct val="100000"/>
              </a:lnSpc>
              <a:spcBef>
                <a:spcPts val="0"/>
              </a:spcBef>
              <a:spcAft>
                <a:spcPts val="0"/>
              </a:spcAft>
              <a:buSzPts val="1400"/>
              <a:buNone/>
            </a:pPr>
            <a:endParaRPr/>
          </a:p>
        </p:txBody>
      </p:sp>
      <p:sp>
        <p:nvSpPr>
          <p:cNvPr id="268" name="Google Shape;268;p14: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46: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46: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dirty="0"/>
              <a:t>REBECCA </a:t>
            </a:r>
            <a:endParaRPr sz="1000" dirty="0"/>
          </a:p>
          <a:p>
            <a:pPr marL="0" lvl="0" indent="0" algn="l" rtl="0">
              <a:lnSpc>
                <a:spcPct val="115000"/>
              </a:lnSpc>
              <a:spcBef>
                <a:spcPts val="800"/>
              </a:spcBef>
              <a:spcAft>
                <a:spcPts val="0"/>
              </a:spcAft>
              <a:buClr>
                <a:schemeClr val="dk1"/>
              </a:buClr>
              <a:buSzPts val="1100"/>
              <a:buFont typeface="Arial"/>
              <a:buNone/>
            </a:pPr>
            <a:endParaRPr lang="en-US" sz="1000" dirty="0"/>
          </a:p>
          <a:p>
            <a:pPr marL="0" lvl="0" indent="0" algn="l" rtl="0">
              <a:lnSpc>
                <a:spcPct val="115000"/>
              </a:lnSpc>
              <a:spcBef>
                <a:spcPts val="800"/>
              </a:spcBef>
              <a:spcAft>
                <a:spcPts val="0"/>
              </a:spcAft>
              <a:buClr>
                <a:schemeClr val="dk1"/>
              </a:buClr>
              <a:buSzPts val="1100"/>
              <a:buFont typeface="Arial"/>
              <a:buNone/>
            </a:pPr>
            <a:r>
              <a:rPr lang="en-US" sz="1000" dirty="0"/>
              <a:t>Mitigation Measures under the Demolition Alternative include Mitigation for Traffic, Water Quality, Noise, Erosion Control, Plants &amp; animals, and historic resources. </a:t>
            </a:r>
          </a:p>
          <a:p>
            <a:pPr marL="0" lvl="0" indent="0" algn="l" rtl="0">
              <a:lnSpc>
                <a:spcPct val="115000"/>
              </a:lnSpc>
              <a:spcBef>
                <a:spcPts val="800"/>
              </a:spcBef>
              <a:spcAft>
                <a:spcPts val="0"/>
              </a:spcAft>
              <a:buClr>
                <a:schemeClr val="dk1"/>
              </a:buClr>
              <a:buSzPts val="1100"/>
              <a:buFont typeface="Arial"/>
              <a:buNone/>
            </a:pPr>
            <a:r>
              <a:rPr lang="en-US" sz="1000" dirty="0"/>
              <a:t>The Historic Resources mitigation includes payment of $1.2 million to a dedicated preservation fund established and managed by the City of Des Moines. This is used exclusively for the repair and rehabilitation of City-owned or managed landmarks or Properties of Local Significance such as this building and the ones around this or the Field House</a:t>
            </a:r>
            <a:r>
              <a:rPr lang="en-US" sz="1000"/>
              <a:t>. </a:t>
            </a:r>
            <a:endParaRPr sz="1000" dirty="0"/>
          </a:p>
          <a:p>
            <a:pPr marL="12700" lvl="0" indent="0" algn="l" rtl="0">
              <a:lnSpc>
                <a:spcPct val="115000"/>
              </a:lnSpc>
              <a:spcBef>
                <a:spcPts val="800"/>
              </a:spcBef>
              <a:spcAft>
                <a:spcPts val="0"/>
              </a:spcAft>
              <a:buClr>
                <a:schemeClr val="dk1"/>
              </a:buClr>
              <a:buSzPts val="1100"/>
              <a:buFont typeface="Arial"/>
              <a:buNone/>
            </a:pPr>
            <a:endParaRPr dirty="0"/>
          </a:p>
          <a:p>
            <a:pPr marL="172719" lvl="0" indent="-96519" algn="l" rtl="0">
              <a:lnSpc>
                <a:spcPct val="100000"/>
              </a:lnSpc>
              <a:spcBef>
                <a:spcPts val="800"/>
              </a:spcBef>
              <a:spcAft>
                <a:spcPts val="0"/>
              </a:spcAft>
              <a:buClr>
                <a:schemeClr val="dk1"/>
              </a:buClr>
              <a:buSzPts val="1200"/>
              <a:buFont typeface="Arial"/>
              <a:buNone/>
            </a:pPr>
            <a:endParaRPr dirty="0"/>
          </a:p>
        </p:txBody>
      </p:sp>
      <p:sp>
        <p:nvSpPr>
          <p:cNvPr id="280" name="Google Shape;280;p46: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5: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172719" lvl="0" indent="-96519" algn="l" rtl="0">
              <a:lnSpc>
                <a:spcPct val="100000"/>
              </a:lnSpc>
              <a:spcBef>
                <a:spcPts val="0"/>
              </a:spcBef>
              <a:spcAft>
                <a:spcPts val="0"/>
              </a:spcAft>
              <a:buClr>
                <a:schemeClr val="dk1"/>
              </a:buClr>
              <a:buSzPts val="1200"/>
              <a:buFont typeface="Arial"/>
              <a:buNone/>
            </a:pPr>
            <a:endParaRPr/>
          </a:p>
          <a:p>
            <a:pPr marL="172718" lvl="0" indent="-96518" algn="l" rtl="0">
              <a:lnSpc>
                <a:spcPct val="100000"/>
              </a:lnSpc>
              <a:spcBef>
                <a:spcPts val="0"/>
              </a:spcBef>
              <a:spcAft>
                <a:spcPts val="0"/>
              </a:spcAft>
              <a:buClr>
                <a:schemeClr val="dk1"/>
              </a:buClr>
              <a:buSzPts val="1200"/>
              <a:buFont typeface="Arial"/>
              <a:buNone/>
            </a:pPr>
            <a:r>
              <a:rPr lang="en-US"/>
              <a:t>KATHERINE</a:t>
            </a:r>
            <a:endParaRPr sz="1800"/>
          </a:p>
          <a:p>
            <a:pPr marL="0" lvl="0" indent="0" algn="l" rtl="0">
              <a:lnSpc>
                <a:spcPct val="115000"/>
              </a:lnSpc>
              <a:spcBef>
                <a:spcPts val="0"/>
              </a:spcBef>
              <a:spcAft>
                <a:spcPts val="0"/>
              </a:spcAft>
              <a:buClr>
                <a:schemeClr val="dk1"/>
              </a:buClr>
              <a:buSzPts val="1100"/>
              <a:buFont typeface="Arial"/>
              <a:buNone/>
            </a:pPr>
            <a:endParaRPr sz="1800"/>
          </a:p>
          <a:p>
            <a:pPr marL="0" lvl="0" indent="0" algn="l" rtl="0">
              <a:lnSpc>
                <a:spcPct val="115000"/>
              </a:lnSpc>
              <a:spcBef>
                <a:spcPts val="800"/>
              </a:spcBef>
              <a:spcAft>
                <a:spcPts val="0"/>
              </a:spcAft>
              <a:buClr>
                <a:schemeClr val="dk1"/>
              </a:buClr>
              <a:buSzPts val="1100"/>
              <a:buFont typeface="Arial"/>
              <a:buNone/>
            </a:pPr>
            <a:r>
              <a:rPr lang="en-US" sz="1800"/>
              <a:t>The city received 314 letters, emails, and statements. Within those there were 728 distinct comments or questions that were responded to in the final EIS in Appendix L.  </a:t>
            </a:r>
            <a:endParaRPr sz="1800"/>
          </a:p>
          <a:p>
            <a:pPr marL="172719" lvl="0" indent="-96519" algn="l" rtl="0">
              <a:lnSpc>
                <a:spcPct val="100000"/>
              </a:lnSpc>
              <a:spcBef>
                <a:spcPts val="800"/>
              </a:spcBef>
              <a:spcAft>
                <a:spcPts val="0"/>
              </a:spcAft>
              <a:buClr>
                <a:schemeClr val="dk1"/>
              </a:buClr>
              <a:buSzPts val="1200"/>
              <a:buFont typeface="Arial"/>
              <a:buNone/>
            </a:pPr>
            <a:endParaRPr/>
          </a:p>
        </p:txBody>
      </p:sp>
      <p:sp>
        <p:nvSpPr>
          <p:cNvPr id="295" name="Google Shape;295;p15: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5: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45: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172718" lvl="0" indent="-96518" algn="l" rtl="0">
              <a:lnSpc>
                <a:spcPct val="100000"/>
              </a:lnSpc>
              <a:spcBef>
                <a:spcPts val="0"/>
              </a:spcBef>
              <a:spcAft>
                <a:spcPts val="0"/>
              </a:spcAft>
              <a:buClr>
                <a:schemeClr val="dk1"/>
              </a:buClr>
              <a:buSzPts val="1200"/>
              <a:buFont typeface="Arial"/>
              <a:buNone/>
            </a:pPr>
            <a:r>
              <a:rPr lang="en-US"/>
              <a:t>A few examples of how the feedback and comments we received from the public directly influenced the analysis done and final report</a:t>
            </a:r>
            <a:endParaRPr/>
          </a:p>
          <a:p>
            <a:pPr marL="0" lvl="0" indent="0" algn="l" rtl="0">
              <a:lnSpc>
                <a:spcPct val="115000"/>
              </a:lnSpc>
              <a:spcBef>
                <a:spcPts val="0"/>
              </a:spcBef>
              <a:spcAft>
                <a:spcPts val="0"/>
              </a:spcAft>
              <a:buClr>
                <a:schemeClr val="dk1"/>
              </a:buClr>
              <a:buSzPts val="1100"/>
              <a:buFont typeface="Arial"/>
              <a:buNone/>
            </a:pPr>
            <a:r>
              <a:rPr lang="en-US"/>
              <a:t>•The City heard a lot of comments asking for additional analysis—especially related to could other development on the property offset costs for the main building—so that led to the additional studies. So, the specific public input we received is what directly led us to do more analysis, dig deeper and ensure the report was thorough and looked at the most feasible development alternatives.</a:t>
            </a:r>
            <a:endParaRPr/>
          </a:p>
          <a:p>
            <a:pPr marL="0" lvl="0" indent="0" algn="l" rtl="0">
              <a:lnSpc>
                <a:spcPct val="115000"/>
              </a:lnSpc>
              <a:spcBef>
                <a:spcPts val="800"/>
              </a:spcBef>
              <a:spcAft>
                <a:spcPts val="0"/>
              </a:spcAft>
              <a:buClr>
                <a:schemeClr val="dk1"/>
              </a:buClr>
              <a:buSzPts val="1100"/>
              <a:buFont typeface="Arial"/>
              <a:buNone/>
            </a:pPr>
            <a:endParaRPr/>
          </a:p>
          <a:p>
            <a:pPr marL="457200" lvl="0" indent="-317500" algn="l" rtl="0">
              <a:lnSpc>
                <a:spcPct val="115000"/>
              </a:lnSpc>
              <a:spcBef>
                <a:spcPts val="800"/>
              </a:spcBef>
              <a:spcAft>
                <a:spcPts val="0"/>
              </a:spcAft>
              <a:buSzPts val="1400"/>
              <a:buChar char="-"/>
            </a:pPr>
            <a:r>
              <a:rPr lang="en-US"/>
              <a:t>There were comments made that the initial proposed mitigation payment to the City was inadequate– so that has been increased by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67</a:t>
            </a:r>
            <a:r>
              <a:rPr lang="en-US"/>
              <a:t>%</a:t>
            </a:r>
            <a:endParaRPr/>
          </a:p>
          <a:p>
            <a:pPr marL="457200" lvl="0" indent="-317500" algn="l" rtl="0">
              <a:lnSpc>
                <a:spcPct val="115000"/>
              </a:lnSpc>
              <a:spcBef>
                <a:spcPts val="0"/>
              </a:spcBef>
              <a:spcAft>
                <a:spcPts val="0"/>
              </a:spcAft>
              <a:buSzPts val="1400"/>
              <a:buChar char="-"/>
            </a:pPr>
            <a:r>
              <a:rPr lang="en-US"/>
              <a:t>Building is beloved by the community, and so many community members have memories of being there or going to events there– so it is important to recognize the significance of the building and the role it has played in DM’s history—&gt; developer is required to construct and maintain a publicly accessible area– such as a greenspace– that recognizes the history of the building and what was there. Ideally, this would be able to include perhaps portion of the original building– to help illustrate the character of the building. </a:t>
            </a:r>
            <a:endParaRPr/>
          </a:p>
        </p:txBody>
      </p:sp>
      <p:sp>
        <p:nvSpPr>
          <p:cNvPr id="308" name="Google Shape;308;p45: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6: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76200" lvl="0" indent="0" algn="l" rtl="0">
              <a:lnSpc>
                <a:spcPct val="100000"/>
              </a:lnSpc>
              <a:spcBef>
                <a:spcPts val="0"/>
              </a:spcBef>
              <a:spcAft>
                <a:spcPts val="0"/>
              </a:spcAft>
              <a:buClr>
                <a:schemeClr val="dk1"/>
              </a:buClr>
              <a:buSzPts val="1200"/>
              <a:buFont typeface="Arial"/>
              <a:buNone/>
            </a:pPr>
            <a:r>
              <a:rPr lang="en-US" sz="1100"/>
              <a:t>The decision to approve the demolition of this structure was not made quickly or easily. It followed more than three years of process, multiple rounds of public engagement, and a thorough environmental review that was questioned, challenged, and critically examined before being finalized. </a:t>
            </a:r>
            <a:endParaRPr sz="1100"/>
          </a:p>
          <a:p>
            <a:pPr marL="76200" lvl="0" indent="0" algn="l" rtl="0">
              <a:lnSpc>
                <a:spcPct val="100000"/>
              </a:lnSpc>
              <a:spcBef>
                <a:spcPts val="0"/>
              </a:spcBef>
              <a:spcAft>
                <a:spcPts val="0"/>
              </a:spcAft>
              <a:buClr>
                <a:schemeClr val="dk1"/>
              </a:buClr>
              <a:buSzPts val="1200"/>
              <a:buFont typeface="Arial"/>
              <a:buNone/>
            </a:pPr>
            <a:endParaRPr/>
          </a:p>
          <a:p>
            <a:pPr marL="76200" lvl="0" indent="0" algn="l" rtl="0">
              <a:lnSpc>
                <a:spcPct val="100000"/>
              </a:lnSpc>
              <a:spcBef>
                <a:spcPts val="0"/>
              </a:spcBef>
              <a:spcAft>
                <a:spcPts val="0"/>
              </a:spcAft>
              <a:buClr>
                <a:schemeClr val="dk1"/>
              </a:buClr>
              <a:buSzPts val="1200"/>
              <a:buFont typeface="Arial"/>
              <a:buNone/>
            </a:pPr>
            <a:r>
              <a:rPr lang="en-US"/>
              <a:t>The purpose of an EIS to guide the lead agency’s decision</a:t>
            </a:r>
            <a:endParaRPr/>
          </a:p>
          <a:p>
            <a:pPr marL="172718" lvl="0" indent="-96518" algn="l" rtl="0">
              <a:spcBef>
                <a:spcPts val="0"/>
              </a:spcBef>
              <a:spcAft>
                <a:spcPts val="0"/>
              </a:spcAft>
              <a:buClr>
                <a:schemeClr val="dk1"/>
              </a:buClr>
              <a:buSzPts val="1200"/>
              <a:buFont typeface="Arial"/>
              <a:buNone/>
            </a:pPr>
            <a:endParaRPr/>
          </a:p>
          <a:p>
            <a:pPr marL="172718" lvl="0" indent="-96518" algn="l" rtl="0">
              <a:spcBef>
                <a:spcPts val="0"/>
              </a:spcBef>
              <a:spcAft>
                <a:spcPts val="0"/>
              </a:spcAft>
              <a:buClr>
                <a:schemeClr val="dk1"/>
              </a:buClr>
              <a:buSzPts val="1200"/>
              <a:buFont typeface="Arial"/>
              <a:buNone/>
            </a:pPr>
            <a:r>
              <a:rPr lang="en-US"/>
              <a:t>Our community development director is our city’s SEPA official. She oversaw and guided the EIS process. RD arrived about a year ago– so two years into the process. Her role is to ensure the report is thorough, objective and fair– and then to use those findings to make an informed decision about a course of action. I made clear that I wanted her decision to be based on the findings of the EIS. She did.  I support her decision.</a:t>
            </a:r>
            <a:endParaRPr/>
          </a:p>
          <a:p>
            <a:pPr marL="172718" lvl="0" indent="-96518" algn="l" rtl="0">
              <a:spcBef>
                <a:spcPts val="0"/>
              </a:spcBef>
              <a:spcAft>
                <a:spcPts val="0"/>
              </a:spcAft>
              <a:buClr>
                <a:schemeClr val="dk1"/>
              </a:buClr>
              <a:buSzPts val="1200"/>
              <a:buFont typeface="Arial"/>
              <a:buNone/>
            </a:pPr>
            <a:endParaRPr/>
          </a:p>
          <a:p>
            <a:pPr marL="76200" lvl="0" indent="0" algn="l" rtl="0">
              <a:spcBef>
                <a:spcPts val="0"/>
              </a:spcBef>
              <a:spcAft>
                <a:spcPts val="0"/>
              </a:spcAft>
              <a:buClr>
                <a:schemeClr val="dk1"/>
              </a:buClr>
              <a:buSzPts val="1200"/>
              <a:buFont typeface="Arial"/>
              <a:buNone/>
            </a:pPr>
            <a:r>
              <a:rPr lang="en-US"/>
              <a:t>I’d like to share about my decision making process and values.</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First and foremost, as a city we have to follow local, state and federal law. There are legal limits to government control over private property. The state EIS process is one part of that system of laws that protect your wellbeing as a member of the greater community as well your rights as a property owner. </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Second, as CM, I take very seriously my obligation to be a good steward of your dollars. It is my responsibility to make sure our City is fiscally sound and that this community has the services it needs and wants. Sometimes that means I have to make a decision that is not popular but that complies with the law.</a:t>
            </a:r>
            <a:endParaRPr b="1"/>
          </a:p>
          <a:p>
            <a:pPr marL="172718" lvl="0" indent="-96518" algn="l" rtl="0">
              <a:spcBef>
                <a:spcPts val="0"/>
              </a:spcBef>
              <a:spcAft>
                <a:spcPts val="0"/>
              </a:spcAft>
              <a:buClr>
                <a:schemeClr val="dk1"/>
              </a:buClr>
              <a:buSzPts val="1200"/>
              <a:buFont typeface="Arial"/>
              <a:buNone/>
            </a:pPr>
            <a:endParaRPr/>
          </a:p>
          <a:p>
            <a:pPr marL="76200" lvl="0" indent="0" algn="l" rtl="0">
              <a:spcBef>
                <a:spcPts val="0"/>
              </a:spcBef>
              <a:spcAft>
                <a:spcPts val="0"/>
              </a:spcAft>
              <a:buClr>
                <a:schemeClr val="dk1"/>
              </a:buClr>
              <a:buSzPts val="1200"/>
              <a:buFont typeface="Arial"/>
              <a:buNone/>
            </a:pPr>
            <a:r>
              <a:rPr lang="en-US"/>
              <a:t>When you don’t follow the law, that can lead to litigation that can be devastating for a city. You may have heard that the city of Cle Elum recently declared bankruptcy because it lost a lawsuit brought by a developer over a permitting issue and it could not pay the resulting costs. I do not want to let that happen to Des Moines on my watch. </a:t>
            </a:r>
            <a:endParaRPr/>
          </a:p>
          <a:p>
            <a:pPr marL="7620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100"/>
              <a:buFont typeface="Arial"/>
              <a:buNone/>
            </a:pPr>
            <a:r>
              <a:rPr lang="en-US"/>
              <a:t>Unfortunately, in this situation, the City was faced with a dilemma that has remained unsolved despite more than a decade of effort.</a:t>
            </a:r>
            <a:endParaRPr/>
          </a:p>
          <a:p>
            <a:pPr marL="0" lvl="0" indent="0" algn="l" rtl="0">
              <a:spcBef>
                <a:spcPts val="0"/>
              </a:spcBef>
              <a:spcAft>
                <a:spcPts val="0"/>
              </a:spcAft>
              <a:buClr>
                <a:schemeClr val="dk1"/>
              </a:buClr>
              <a:buSzPts val="1200"/>
              <a:buFont typeface="Arial"/>
              <a:buNone/>
            </a:pPr>
            <a:endParaRPr/>
          </a:p>
          <a:p>
            <a:pPr marL="172718" lvl="0" indent="-96518" algn="l" rtl="0">
              <a:spcBef>
                <a:spcPts val="0"/>
              </a:spcBef>
              <a:spcAft>
                <a:spcPts val="0"/>
              </a:spcAft>
              <a:buClr>
                <a:schemeClr val="dk1"/>
              </a:buClr>
              <a:buSzPts val="1200"/>
              <a:buFont typeface="Arial"/>
              <a:buNone/>
            </a:pPr>
            <a:r>
              <a:rPr lang="en-US"/>
              <a:t>Finally, regarding the appeal fee– I have received some questions and heard concerns about the cost– to file an appeal is a little more than $900. The appeal fee is intended to cover the cost of teh appeal– meaning the administrative hearing. The fee is uniform for all appeals of administrative decisions that are heard by the HEaring Examiner, which is an Administrative Judge. In this specific situation, given the complexity of the process that is being appealed, the appeal fee will only cover a small portion of the cost of the appeal. The City’s appeal fee is commensurate with surrounding jurisdictions fees for similar processes.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172718" lvl="0" indent="-96518" algn="l" rtl="0">
              <a:spcBef>
                <a:spcPts val="0"/>
              </a:spcBef>
              <a:spcAft>
                <a:spcPts val="0"/>
              </a:spcAft>
              <a:buClr>
                <a:schemeClr val="dk1"/>
              </a:buClr>
              <a:buSzPts val="1200"/>
              <a:buFont typeface="Arial"/>
              <a:buNone/>
            </a:pPr>
            <a:endParaRPr/>
          </a:p>
          <a:p>
            <a:pPr marL="172718" lvl="0" indent="-96518" algn="l" rtl="0">
              <a:spcBef>
                <a:spcPts val="0"/>
              </a:spcBef>
              <a:spcAft>
                <a:spcPts val="0"/>
              </a:spcAft>
              <a:buClr>
                <a:schemeClr val="dk1"/>
              </a:buClr>
              <a:buSzPts val="1200"/>
              <a:buFont typeface="Arial"/>
              <a:buNone/>
            </a:pPr>
            <a:endParaRPr/>
          </a:p>
          <a:p>
            <a:pPr marL="172718" lvl="0" indent="-96518" algn="l" rtl="0">
              <a:spcBef>
                <a:spcPts val="0"/>
              </a:spcBef>
              <a:spcAft>
                <a:spcPts val="0"/>
              </a:spcAft>
              <a:buClr>
                <a:schemeClr val="dk1"/>
              </a:buClr>
              <a:buSzPts val="1200"/>
              <a:buFont typeface="Arial"/>
              <a:buNone/>
            </a:pPr>
            <a:endParaRPr/>
          </a:p>
        </p:txBody>
      </p:sp>
      <p:sp>
        <p:nvSpPr>
          <p:cNvPr id="326" name="Google Shape;326;p16: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7: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172719" lvl="0" indent="-96519" algn="l" rtl="0">
              <a:lnSpc>
                <a:spcPct val="100000"/>
              </a:lnSpc>
              <a:spcBef>
                <a:spcPts val="0"/>
              </a:spcBef>
              <a:spcAft>
                <a:spcPts val="0"/>
              </a:spcAft>
              <a:buClr>
                <a:schemeClr val="dk1"/>
              </a:buClr>
              <a:buSzPts val="1200"/>
              <a:buFont typeface="Arial"/>
              <a:buNone/>
            </a:pPr>
            <a:endParaRPr/>
          </a:p>
          <a:p>
            <a:pPr marL="172718" lvl="0" indent="-96518" algn="l" rtl="0">
              <a:lnSpc>
                <a:spcPct val="100000"/>
              </a:lnSpc>
              <a:spcBef>
                <a:spcPts val="0"/>
              </a:spcBef>
              <a:spcAft>
                <a:spcPts val="0"/>
              </a:spcAft>
              <a:buClr>
                <a:schemeClr val="dk1"/>
              </a:buClr>
              <a:buSzPts val="1200"/>
              <a:buFont typeface="Arial"/>
              <a:buNone/>
            </a:pPr>
            <a:r>
              <a:rPr lang="en-US" sz="900">
                <a:latin typeface="Montserrat"/>
                <a:ea typeface="Montserrat"/>
                <a:cs typeface="Montserrat"/>
                <a:sym typeface="Montserrat"/>
              </a:rPr>
              <a:t> I share the community’s frustration that we do not know the property owner’s future plans for the property. Unfortunately, the City cannot compel a private property owner to create or share any plans they may have outside of the scope of the requested action. We lack legal grounds to withhold a permit decision due to the absence of future plans. </a:t>
            </a:r>
            <a:endParaRPr sz="900">
              <a:latin typeface="Montserrat"/>
              <a:ea typeface="Montserrat"/>
              <a:cs typeface="Montserrat"/>
              <a:sym typeface="Montserrat"/>
            </a:endParaRPr>
          </a:p>
          <a:p>
            <a:pPr marL="172718" lvl="0" indent="-96518" algn="l" rtl="0">
              <a:lnSpc>
                <a:spcPct val="100000"/>
              </a:lnSpc>
              <a:spcBef>
                <a:spcPts val="0"/>
              </a:spcBef>
              <a:spcAft>
                <a:spcPts val="0"/>
              </a:spcAft>
              <a:buClr>
                <a:schemeClr val="dk1"/>
              </a:buClr>
              <a:buSzPts val="1200"/>
              <a:buFont typeface="Arial"/>
              <a:buNone/>
            </a:pPr>
            <a:endParaRPr sz="900">
              <a:latin typeface="Montserrat"/>
              <a:ea typeface="Montserrat"/>
              <a:cs typeface="Montserrat"/>
              <a:sym typeface="Montserrat"/>
            </a:endParaRPr>
          </a:p>
          <a:p>
            <a:pPr marL="172718" lvl="0" indent="-96518" algn="l" rtl="0">
              <a:lnSpc>
                <a:spcPct val="100000"/>
              </a:lnSpc>
              <a:spcBef>
                <a:spcPts val="0"/>
              </a:spcBef>
              <a:spcAft>
                <a:spcPts val="0"/>
              </a:spcAft>
              <a:buClr>
                <a:schemeClr val="dk1"/>
              </a:buClr>
              <a:buSzPts val="1200"/>
              <a:buFont typeface="Arial"/>
              <a:buNone/>
            </a:pPr>
            <a:r>
              <a:rPr lang="en-US" sz="900">
                <a:latin typeface="Montserrat"/>
                <a:ea typeface="Montserrat"/>
                <a:cs typeface="Montserrat"/>
                <a:sym typeface="Montserrat"/>
              </a:rPr>
              <a:t>However, the property owner will have to submit detailed plans for any future development, and those plans will be subject to City regulations and a full approval process that includes the opportunity for public input.  There are zoning requirements, potentially another SEPA process, etc. If the property owner were to create plans for this property that do not align with the current zoning, then a request to the City Council would need to be made for the zoning change. </a:t>
            </a:r>
            <a:endParaRPr sz="900">
              <a:latin typeface="Montserrat"/>
              <a:ea typeface="Montserrat"/>
              <a:cs typeface="Montserrat"/>
              <a:sym typeface="Montserrat"/>
            </a:endParaRPr>
          </a:p>
          <a:p>
            <a:pPr marL="76200" lvl="0" indent="0" algn="l" rtl="0">
              <a:lnSpc>
                <a:spcPct val="100000"/>
              </a:lnSpc>
              <a:spcBef>
                <a:spcPts val="0"/>
              </a:spcBef>
              <a:spcAft>
                <a:spcPts val="0"/>
              </a:spcAft>
              <a:buClr>
                <a:schemeClr val="dk1"/>
              </a:buClr>
              <a:buSzPts val="1200"/>
              <a:buFont typeface="Arial"/>
              <a:buNone/>
            </a:pPr>
            <a:endParaRPr sz="900">
              <a:latin typeface="Montserrat"/>
              <a:ea typeface="Montserrat"/>
              <a:cs typeface="Montserrat"/>
              <a:sym typeface="Montserrat"/>
            </a:endParaRPr>
          </a:p>
          <a:p>
            <a:pPr marL="172719" lvl="0" indent="-96519" algn="l" rtl="0">
              <a:lnSpc>
                <a:spcPct val="100000"/>
              </a:lnSpc>
              <a:spcBef>
                <a:spcPts val="0"/>
              </a:spcBef>
              <a:spcAft>
                <a:spcPts val="0"/>
              </a:spcAft>
              <a:buClr>
                <a:schemeClr val="dk1"/>
              </a:buClr>
              <a:buSzPts val="1200"/>
              <a:buFont typeface="Arial"/>
              <a:buNone/>
            </a:pPr>
            <a:r>
              <a:rPr lang="en-US" sz="900">
                <a:latin typeface="Montserrat"/>
                <a:ea typeface="Montserrat"/>
                <a:cs typeface="Montserrat"/>
                <a:sym typeface="Montserrat"/>
              </a:rPr>
              <a:t>Another question we’ve gotten about future development is– if the building is demolished, how soon would the City receive the plan for the future project. At this time, we have no idea. As with all private property, the City does not control nor can it dictate the timing of any future development. </a:t>
            </a:r>
            <a:endParaRPr sz="900">
              <a:latin typeface="Montserrat"/>
              <a:ea typeface="Montserrat"/>
              <a:cs typeface="Montserrat"/>
              <a:sym typeface="Montserrat"/>
            </a:endParaRPr>
          </a:p>
        </p:txBody>
      </p:sp>
      <p:sp>
        <p:nvSpPr>
          <p:cNvPr id="343" name="Google Shape;343;p17: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7: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47: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172719" lvl="0" indent="-96519" algn="l" rtl="0">
              <a:lnSpc>
                <a:spcPct val="100000"/>
              </a:lnSpc>
              <a:spcBef>
                <a:spcPts val="0"/>
              </a:spcBef>
              <a:spcAft>
                <a:spcPts val="0"/>
              </a:spcAft>
              <a:buClr>
                <a:schemeClr val="dk1"/>
              </a:buClr>
              <a:buSzPts val="1200"/>
              <a:buFont typeface="Arial"/>
              <a:buNone/>
            </a:pPr>
            <a:endParaRPr/>
          </a:p>
          <a:p>
            <a:pPr marL="172719" lvl="0" indent="-96519" algn="l" rtl="0">
              <a:lnSpc>
                <a:spcPct val="100000"/>
              </a:lnSpc>
              <a:spcBef>
                <a:spcPts val="0"/>
              </a:spcBef>
              <a:spcAft>
                <a:spcPts val="0"/>
              </a:spcAft>
              <a:buClr>
                <a:schemeClr val="dk1"/>
              </a:buClr>
              <a:buSzPts val="1200"/>
              <a:buFont typeface="Arial"/>
              <a:buNone/>
            </a:pPr>
            <a:endParaRPr/>
          </a:p>
        </p:txBody>
      </p:sp>
      <p:sp>
        <p:nvSpPr>
          <p:cNvPr id="356" name="Google Shape;356;p47: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8: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48:notes"/>
          <p:cNvSpPr txBox="1">
            <a:spLocks noGrp="1"/>
          </p:cNvSpPr>
          <p:nvPr>
            <p:ph type="body" idx="1"/>
          </p:nvPr>
        </p:nvSpPr>
        <p:spPr>
          <a:xfrm>
            <a:off x="701361" y="4474033"/>
            <a:ext cx="5607600" cy="3660600"/>
          </a:xfrm>
          <a:prstGeom prst="rect">
            <a:avLst/>
          </a:prstGeom>
          <a:noFill/>
          <a:ln>
            <a:noFill/>
          </a:ln>
        </p:spPr>
        <p:txBody>
          <a:bodyPr spcFirstLastPara="1" wrap="square" lIns="92100" tIns="46050" rIns="92100" bIns="46050" anchor="t" anchorCtr="0">
            <a:noAutofit/>
          </a:bodyPr>
          <a:lstStyle/>
          <a:p>
            <a:pPr marL="172718" lvl="0" indent="-96516" algn="l" rtl="0">
              <a:lnSpc>
                <a:spcPct val="100000"/>
              </a:lnSpc>
              <a:spcBef>
                <a:spcPts val="0"/>
              </a:spcBef>
              <a:spcAft>
                <a:spcPts val="0"/>
              </a:spcAft>
              <a:buClr>
                <a:schemeClr val="dk1"/>
              </a:buClr>
              <a:buSzPts val="1200"/>
              <a:buFont typeface="Arial"/>
              <a:buNone/>
            </a:pPr>
            <a:endParaRPr/>
          </a:p>
          <a:p>
            <a:pPr marL="172718" lvl="0" indent="-96516" algn="l" rtl="0">
              <a:lnSpc>
                <a:spcPct val="100000"/>
              </a:lnSpc>
              <a:spcBef>
                <a:spcPts val="0"/>
              </a:spcBef>
              <a:spcAft>
                <a:spcPts val="0"/>
              </a:spcAft>
              <a:buClr>
                <a:schemeClr val="dk1"/>
              </a:buClr>
              <a:buSzPts val="1200"/>
              <a:buFont typeface="Arial"/>
              <a:buNone/>
            </a:pPr>
            <a:endParaRPr/>
          </a:p>
        </p:txBody>
      </p:sp>
      <p:sp>
        <p:nvSpPr>
          <p:cNvPr id="369" name="Google Shape;369;p48:notes"/>
          <p:cNvSpPr txBox="1">
            <a:spLocks noGrp="1"/>
          </p:cNvSpPr>
          <p:nvPr>
            <p:ph type="sldNum" idx="12"/>
          </p:nvPr>
        </p:nvSpPr>
        <p:spPr>
          <a:xfrm>
            <a:off x="3971172" y="8829822"/>
            <a:ext cx="3037500" cy="466500"/>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9: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9: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172719" marR="0" lvl="0" indent="-96519" algn="l" rtl="0">
              <a:lnSpc>
                <a:spcPct val="100000"/>
              </a:lnSpc>
              <a:spcBef>
                <a:spcPts val="0"/>
              </a:spcBef>
              <a:spcAft>
                <a:spcPts val="0"/>
              </a:spcAft>
              <a:buClr>
                <a:schemeClr val="dk1"/>
              </a:buClr>
              <a:buSzPts val="1200"/>
              <a:buFont typeface="Arial"/>
              <a:buNone/>
            </a:pPr>
            <a:r>
              <a:rPr lang="en-US"/>
              <a:t>R&amp;S will identify common themes from the gallery walk, share them out verbally</a:t>
            </a:r>
            <a:endParaRPr/>
          </a:p>
          <a:p>
            <a:pPr marL="172718" marR="0" lvl="0" indent="-96518" algn="l" rtl="0">
              <a:lnSpc>
                <a:spcPct val="100000"/>
              </a:lnSpc>
              <a:spcBef>
                <a:spcPts val="0"/>
              </a:spcBef>
              <a:spcAft>
                <a:spcPts val="0"/>
              </a:spcAft>
              <a:buClr>
                <a:schemeClr val="dk1"/>
              </a:buClr>
              <a:buSzPts val="1200"/>
              <a:buFont typeface="Arial"/>
              <a:buNone/>
            </a:pPr>
            <a:r>
              <a:rPr lang="en-US"/>
              <a:t>R&amp;S will invite participants to share any additional thoughts and questions </a:t>
            </a:r>
            <a:endParaRPr/>
          </a:p>
          <a:p>
            <a:pPr marL="172718" marR="0" lvl="0" indent="-96518" algn="l" rtl="0">
              <a:lnSpc>
                <a:spcPct val="100000"/>
              </a:lnSpc>
              <a:spcBef>
                <a:spcPts val="0"/>
              </a:spcBef>
              <a:spcAft>
                <a:spcPts val="0"/>
              </a:spcAft>
              <a:buClr>
                <a:schemeClr val="dk1"/>
              </a:buClr>
              <a:buSzPts val="1200"/>
              <a:buFont typeface="Arial"/>
              <a:buNone/>
            </a:pPr>
            <a:r>
              <a:rPr lang="en-US"/>
              <a:t>Pending Tim guidance….we will set parameters for what can be answered vs.not</a:t>
            </a:r>
            <a:endParaRPr/>
          </a:p>
          <a:p>
            <a:pPr marL="172718" marR="0" lvl="0" indent="-96518" algn="l" rtl="0">
              <a:lnSpc>
                <a:spcPct val="100000"/>
              </a:lnSpc>
              <a:spcBef>
                <a:spcPts val="0"/>
              </a:spcBef>
              <a:spcAft>
                <a:spcPts val="0"/>
              </a:spcAft>
              <a:buClr>
                <a:schemeClr val="dk1"/>
              </a:buClr>
              <a:buSzPts val="1200"/>
              <a:buFont typeface="Arial"/>
              <a:buNone/>
            </a:pPr>
            <a:endParaRPr/>
          </a:p>
          <a:p>
            <a:pPr marL="172719" marR="0" lvl="0" indent="-96519" algn="l" rtl="0">
              <a:lnSpc>
                <a:spcPct val="100000"/>
              </a:lnSpc>
              <a:spcBef>
                <a:spcPts val="0"/>
              </a:spcBef>
              <a:spcAft>
                <a:spcPts val="0"/>
              </a:spcAft>
              <a:buClr>
                <a:schemeClr val="dk1"/>
              </a:buClr>
              <a:buSzPts val="1200"/>
              <a:buFont typeface="Arial"/>
              <a:buNone/>
            </a:pPr>
            <a:r>
              <a:rPr lang="en-US"/>
              <a:t>(reiterate TP re: pending litigation…acknowledge limits on what can be discussed in real time, understand not super satisfying)</a:t>
            </a:r>
            <a:endParaRPr/>
          </a:p>
          <a:p>
            <a:pPr marL="172719" marR="0" lvl="0" indent="-96519" algn="l" rtl="0">
              <a:lnSpc>
                <a:spcPct val="100000"/>
              </a:lnSpc>
              <a:spcBef>
                <a:spcPts val="0"/>
              </a:spcBef>
              <a:spcAft>
                <a:spcPts val="0"/>
              </a:spcAft>
              <a:buClr>
                <a:schemeClr val="dk1"/>
              </a:buClr>
              <a:buSzPts val="1200"/>
              <a:buFont typeface="Arial"/>
              <a:buNone/>
            </a:pPr>
            <a:r>
              <a:rPr lang="en-US"/>
              <a:t>Gently limit speakers to 3 minutes via time boxing norm</a:t>
            </a:r>
            <a:endParaRPr/>
          </a:p>
          <a:p>
            <a:pPr marL="172719" lvl="0" indent="-96519" algn="l" rtl="0">
              <a:lnSpc>
                <a:spcPct val="100000"/>
              </a:lnSpc>
              <a:spcBef>
                <a:spcPts val="0"/>
              </a:spcBef>
              <a:spcAft>
                <a:spcPts val="0"/>
              </a:spcAft>
              <a:buClr>
                <a:schemeClr val="dk1"/>
              </a:buClr>
              <a:buSzPts val="1200"/>
              <a:buFont typeface="Arial"/>
              <a:buNone/>
            </a:pPr>
            <a:endParaRPr/>
          </a:p>
          <a:p>
            <a:pPr marL="172719" lvl="0" indent="-96519" algn="l" rtl="0">
              <a:lnSpc>
                <a:spcPct val="100000"/>
              </a:lnSpc>
              <a:spcBef>
                <a:spcPts val="0"/>
              </a:spcBef>
              <a:spcAft>
                <a:spcPts val="0"/>
              </a:spcAft>
              <a:buClr>
                <a:schemeClr val="dk1"/>
              </a:buClr>
              <a:buSzPts val="1200"/>
              <a:buFont typeface="Arial"/>
              <a:buNone/>
            </a:pPr>
            <a:endParaRPr/>
          </a:p>
        </p:txBody>
      </p:sp>
      <p:sp>
        <p:nvSpPr>
          <p:cNvPr id="380" name="Google Shape;380;p9: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762059a170_5_1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3762059a170_5_12:notes"/>
          <p:cNvSpPr txBox="1">
            <a:spLocks noGrp="1"/>
          </p:cNvSpPr>
          <p:nvPr>
            <p:ph type="body" idx="1"/>
          </p:nvPr>
        </p:nvSpPr>
        <p:spPr>
          <a:xfrm>
            <a:off x="701361" y="4474033"/>
            <a:ext cx="5607600" cy="3660600"/>
          </a:xfrm>
          <a:prstGeom prst="rect">
            <a:avLst/>
          </a:prstGeom>
          <a:noFill/>
          <a:ln>
            <a:noFill/>
          </a:ln>
        </p:spPr>
        <p:txBody>
          <a:bodyPr spcFirstLastPara="1" wrap="square" lIns="92100" tIns="46050" rIns="92100" bIns="46050" anchor="t" anchorCtr="0">
            <a:noAutofit/>
          </a:bodyPr>
          <a:lstStyle/>
          <a:p>
            <a:pPr marL="172718" lvl="0" indent="-96517" algn="l" rtl="0">
              <a:lnSpc>
                <a:spcPct val="100000"/>
              </a:lnSpc>
              <a:spcBef>
                <a:spcPts val="0"/>
              </a:spcBef>
              <a:spcAft>
                <a:spcPts val="0"/>
              </a:spcAft>
              <a:buClr>
                <a:schemeClr val="dk1"/>
              </a:buClr>
              <a:buSzPts val="1200"/>
              <a:buFont typeface="Arial"/>
              <a:buNone/>
            </a:pPr>
            <a:r>
              <a:rPr lang="en-US"/>
              <a:t>R&amp;S will wrap up</a:t>
            </a:r>
            <a:endParaRPr/>
          </a:p>
          <a:p>
            <a:pPr marL="172718" lvl="0" indent="-96517" algn="l" rtl="0">
              <a:lnSpc>
                <a:spcPct val="100000"/>
              </a:lnSpc>
              <a:spcBef>
                <a:spcPts val="0"/>
              </a:spcBef>
              <a:spcAft>
                <a:spcPts val="0"/>
              </a:spcAft>
              <a:buClr>
                <a:schemeClr val="dk1"/>
              </a:buClr>
              <a:buSzPts val="1200"/>
              <a:buFont typeface="Arial"/>
              <a:buNone/>
            </a:pPr>
            <a:endParaRPr/>
          </a:p>
        </p:txBody>
      </p:sp>
      <p:sp>
        <p:nvSpPr>
          <p:cNvPr id="391" name="Google Shape;391;g3762059a170_5_12:notes"/>
          <p:cNvSpPr txBox="1">
            <a:spLocks noGrp="1"/>
          </p:cNvSpPr>
          <p:nvPr>
            <p:ph type="sldNum" idx="12"/>
          </p:nvPr>
        </p:nvSpPr>
        <p:spPr>
          <a:xfrm>
            <a:off x="3971172" y="8829822"/>
            <a:ext cx="3037500" cy="466500"/>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762059a170_5_0: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3762059a170_5_0:notes"/>
          <p:cNvSpPr txBox="1">
            <a:spLocks noGrp="1"/>
          </p:cNvSpPr>
          <p:nvPr>
            <p:ph type="body" idx="1"/>
          </p:nvPr>
        </p:nvSpPr>
        <p:spPr>
          <a:xfrm>
            <a:off x="701361" y="4474033"/>
            <a:ext cx="5607600" cy="3660600"/>
          </a:xfrm>
          <a:prstGeom prst="rect">
            <a:avLst/>
          </a:prstGeom>
          <a:noFill/>
          <a:ln>
            <a:noFill/>
          </a:ln>
        </p:spPr>
        <p:txBody>
          <a:bodyPr spcFirstLastPara="1" wrap="square" lIns="92100" tIns="46050" rIns="92100" bIns="46050" anchor="t" anchorCtr="0">
            <a:noAutofit/>
          </a:bodyPr>
          <a:lstStyle/>
          <a:p>
            <a:pPr marL="172718" marR="0" lvl="0" indent="-96517" algn="l" rtl="0">
              <a:lnSpc>
                <a:spcPct val="100000"/>
              </a:lnSpc>
              <a:spcBef>
                <a:spcPts val="0"/>
              </a:spcBef>
              <a:spcAft>
                <a:spcPts val="0"/>
              </a:spcAft>
              <a:buClr>
                <a:schemeClr val="dk1"/>
              </a:buClr>
              <a:buSzPts val="1200"/>
              <a:buFont typeface="Arial"/>
              <a:buNone/>
            </a:pPr>
            <a:r>
              <a:rPr lang="en-US"/>
              <a:t>R&amp;S will wrap up</a:t>
            </a:r>
            <a:endParaRPr/>
          </a:p>
          <a:p>
            <a:pPr marL="172718" lvl="0" indent="-96517" algn="l" rtl="0">
              <a:lnSpc>
                <a:spcPct val="100000"/>
              </a:lnSpc>
              <a:spcBef>
                <a:spcPts val="0"/>
              </a:spcBef>
              <a:spcAft>
                <a:spcPts val="0"/>
              </a:spcAft>
              <a:buClr>
                <a:schemeClr val="dk1"/>
              </a:buClr>
              <a:buSzPts val="1200"/>
              <a:buFont typeface="Arial"/>
              <a:buNone/>
            </a:pPr>
            <a:endParaRPr/>
          </a:p>
          <a:p>
            <a:pPr marL="172718" lvl="0" indent="-96517" algn="l" rtl="0">
              <a:lnSpc>
                <a:spcPct val="100000"/>
              </a:lnSpc>
              <a:spcBef>
                <a:spcPts val="0"/>
              </a:spcBef>
              <a:spcAft>
                <a:spcPts val="0"/>
              </a:spcAft>
              <a:buClr>
                <a:schemeClr val="dk1"/>
              </a:buClr>
              <a:buSzPts val="1200"/>
              <a:buFont typeface="Arial"/>
              <a:buNone/>
            </a:pPr>
            <a:endParaRPr/>
          </a:p>
        </p:txBody>
      </p:sp>
      <p:sp>
        <p:nvSpPr>
          <p:cNvPr id="408" name="Google Shape;408;g3762059a170_5_0:notes"/>
          <p:cNvSpPr txBox="1">
            <a:spLocks noGrp="1"/>
          </p:cNvSpPr>
          <p:nvPr>
            <p:ph type="sldNum" idx="12"/>
          </p:nvPr>
        </p:nvSpPr>
        <p:spPr>
          <a:xfrm>
            <a:off x="3971172" y="8829822"/>
            <a:ext cx="3037500" cy="466500"/>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8: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28: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0: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0:notes"/>
          <p:cNvSpPr txBox="1">
            <a:spLocks noGrp="1"/>
          </p:cNvSpPr>
          <p:nvPr>
            <p:ph type="body" idx="1"/>
          </p:nvPr>
        </p:nvSpPr>
        <p:spPr>
          <a:xfrm>
            <a:off x="701361" y="4474033"/>
            <a:ext cx="5607600" cy="3660600"/>
          </a:xfrm>
          <a:prstGeom prst="rect">
            <a:avLst/>
          </a:prstGeom>
          <a:noFill/>
          <a:ln>
            <a:noFill/>
          </a:ln>
        </p:spPr>
        <p:txBody>
          <a:bodyPr spcFirstLastPara="1" wrap="square" lIns="92100" tIns="46050" rIns="92100" bIns="46050" anchor="t" anchorCtr="0">
            <a:noAutofit/>
          </a:bodyPr>
          <a:lstStyle/>
          <a:p>
            <a:pPr marL="172718" lvl="0" indent="-96516" algn="l" rtl="0">
              <a:lnSpc>
                <a:spcPct val="100000"/>
              </a:lnSpc>
              <a:spcBef>
                <a:spcPts val="0"/>
              </a:spcBef>
              <a:spcAft>
                <a:spcPts val="0"/>
              </a:spcAft>
              <a:buClr>
                <a:schemeClr val="dk1"/>
              </a:buClr>
              <a:buSzPts val="1200"/>
              <a:buFont typeface="Arial"/>
              <a:buNone/>
            </a:pPr>
            <a:endParaRPr/>
          </a:p>
          <a:p>
            <a:pPr marL="172718" lvl="0" indent="-96516" algn="l" rtl="0">
              <a:lnSpc>
                <a:spcPct val="100000"/>
              </a:lnSpc>
              <a:spcBef>
                <a:spcPts val="0"/>
              </a:spcBef>
              <a:spcAft>
                <a:spcPts val="0"/>
              </a:spcAft>
              <a:buClr>
                <a:schemeClr val="dk1"/>
              </a:buClr>
              <a:buSzPts val="1200"/>
              <a:buFont typeface="Arial"/>
              <a:buNone/>
            </a:pPr>
            <a:endParaRPr/>
          </a:p>
        </p:txBody>
      </p:sp>
      <p:sp>
        <p:nvSpPr>
          <p:cNvPr id="428" name="Google Shape;428;p50:notes"/>
          <p:cNvSpPr txBox="1">
            <a:spLocks noGrp="1"/>
          </p:cNvSpPr>
          <p:nvPr>
            <p:ph type="sldNum" idx="12"/>
          </p:nvPr>
        </p:nvSpPr>
        <p:spPr>
          <a:xfrm>
            <a:off x="3971172" y="8829822"/>
            <a:ext cx="3037500" cy="466500"/>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8: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8: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00000"/>
              </a:lnSpc>
              <a:spcBef>
                <a:spcPts val="0"/>
              </a:spcBef>
              <a:spcAft>
                <a:spcPts val="0"/>
              </a:spcAft>
              <a:buSzPts val="1400"/>
              <a:buNone/>
            </a:pPr>
            <a:r>
              <a:rPr lang="en-US"/>
              <a:t>RD</a:t>
            </a:r>
            <a:endParaRPr/>
          </a:p>
          <a:p>
            <a:pPr marL="0" lvl="0" indent="0" algn="l" rtl="0">
              <a:lnSpc>
                <a:spcPct val="115000"/>
              </a:lnSpc>
              <a:spcBef>
                <a:spcPts val="0"/>
              </a:spcBef>
              <a:spcAft>
                <a:spcPts val="0"/>
              </a:spcAft>
              <a:buSzPts val="1400"/>
              <a:buNone/>
            </a:pPr>
            <a:r>
              <a:rPr lang="en-US">
                <a:latin typeface="Arial"/>
                <a:ea typeface="Arial"/>
                <a:cs typeface="Arial"/>
                <a:sym typeface="Arial"/>
              </a:rPr>
              <a:t>Mitigation Measures under the Demolition Alternative include:</a:t>
            </a:r>
            <a:endParaRPr/>
          </a:p>
          <a:p>
            <a:pPr marL="345437" lvl="0" indent="-345437" algn="l" rtl="0">
              <a:lnSpc>
                <a:spcPct val="115000"/>
              </a:lnSpc>
              <a:spcBef>
                <a:spcPts val="806"/>
              </a:spcBef>
              <a:spcAft>
                <a:spcPts val="0"/>
              </a:spcAft>
              <a:buClr>
                <a:schemeClr val="dk1"/>
              </a:buClr>
              <a:buSzPts val="1200"/>
              <a:buFont typeface="Noto Sans Symbols"/>
              <a:buChar char="∙"/>
            </a:pPr>
            <a:r>
              <a:rPr lang="en-US">
                <a:latin typeface="Arial"/>
                <a:ea typeface="Arial"/>
                <a:cs typeface="Arial"/>
                <a:sym typeface="Arial"/>
              </a:rPr>
              <a:t>Implementation plan for inadvertent discovery of artifacts</a:t>
            </a:r>
            <a:endParaRPr/>
          </a:p>
          <a:p>
            <a:pPr marL="345437" lvl="0" indent="-345437" algn="l" rtl="0">
              <a:lnSpc>
                <a:spcPct val="115000"/>
              </a:lnSpc>
              <a:spcBef>
                <a:spcPts val="0"/>
              </a:spcBef>
              <a:spcAft>
                <a:spcPts val="0"/>
              </a:spcAft>
              <a:buClr>
                <a:schemeClr val="dk1"/>
              </a:buClr>
              <a:buSzPts val="1200"/>
              <a:buFont typeface="Noto Sans Symbols"/>
              <a:buChar char="∙"/>
            </a:pPr>
            <a:r>
              <a:rPr lang="en-US">
                <a:latin typeface="Arial"/>
                <a:ea typeface="Arial"/>
                <a:cs typeface="Arial"/>
                <a:sym typeface="Arial"/>
              </a:rPr>
              <a:t>Prepare Historic American Buildings Survey (HABS) Level I	</a:t>
            </a:r>
            <a:endParaRPr/>
          </a:p>
          <a:p>
            <a:pPr marL="345437" lvl="0" indent="-345437" algn="l" rtl="0">
              <a:lnSpc>
                <a:spcPct val="115000"/>
              </a:lnSpc>
              <a:spcBef>
                <a:spcPts val="0"/>
              </a:spcBef>
              <a:spcAft>
                <a:spcPts val="0"/>
              </a:spcAft>
              <a:buClr>
                <a:schemeClr val="dk1"/>
              </a:buClr>
              <a:buSzPts val="1200"/>
              <a:buFont typeface="Noto Sans Symbols"/>
              <a:buChar char="∙"/>
            </a:pPr>
            <a:r>
              <a:rPr lang="en-US">
                <a:latin typeface="Arial"/>
                <a:ea typeface="Arial"/>
                <a:cs typeface="Arial"/>
                <a:sym typeface="Arial"/>
              </a:rPr>
              <a:t>Allow access for architectural salvage work before demolition</a:t>
            </a:r>
            <a:endParaRPr/>
          </a:p>
          <a:p>
            <a:pPr marL="345437" lvl="0" indent="-345437" algn="l" rtl="0">
              <a:lnSpc>
                <a:spcPct val="115000"/>
              </a:lnSpc>
              <a:spcBef>
                <a:spcPts val="0"/>
              </a:spcBef>
              <a:spcAft>
                <a:spcPts val="0"/>
              </a:spcAft>
              <a:buClr>
                <a:schemeClr val="dk1"/>
              </a:buClr>
              <a:buSzPts val="1200"/>
              <a:buFont typeface="Noto Sans Symbols"/>
              <a:buChar char="∙"/>
            </a:pPr>
            <a:r>
              <a:rPr lang="en-US">
                <a:latin typeface="Arial"/>
                <a:ea typeface="Arial"/>
                <a:cs typeface="Arial"/>
                <a:sym typeface="Arial"/>
              </a:rPr>
              <a:t>Require on-site location for an appropriately scaled historical interpretation installation, if property is redeveloped. </a:t>
            </a:r>
            <a:endParaRPr/>
          </a:p>
          <a:p>
            <a:pPr marL="345437" lvl="0" indent="-345437" algn="l" rtl="0">
              <a:lnSpc>
                <a:spcPct val="115000"/>
              </a:lnSpc>
              <a:spcBef>
                <a:spcPts val="0"/>
              </a:spcBef>
              <a:spcAft>
                <a:spcPts val="0"/>
              </a:spcAft>
              <a:buClr>
                <a:schemeClr val="dk1"/>
              </a:buClr>
              <a:buSzPts val="1200"/>
              <a:buFont typeface="Noto Sans Symbols"/>
              <a:buChar char="∙"/>
            </a:pPr>
            <a:r>
              <a:rPr lang="en-US">
                <a:latin typeface="Arial"/>
                <a:ea typeface="Arial"/>
                <a:cs typeface="Arial"/>
                <a:sym typeface="Arial"/>
              </a:rPr>
              <a:t>Payment of $1.2 million to a dedicated preservation fund established and managed by the City of Des Moines. </a:t>
            </a:r>
            <a:endParaRPr/>
          </a:p>
          <a:p>
            <a:pPr marL="748448" lvl="1" indent="-287865" algn="l" rtl="0">
              <a:lnSpc>
                <a:spcPct val="115000"/>
              </a:lnSpc>
              <a:spcBef>
                <a:spcPts val="0"/>
              </a:spcBef>
              <a:spcAft>
                <a:spcPts val="0"/>
              </a:spcAft>
              <a:buClr>
                <a:schemeClr val="dk1"/>
              </a:buClr>
              <a:buSzPts val="1200"/>
              <a:buFont typeface="Courier New"/>
              <a:buChar char="o"/>
            </a:pPr>
            <a:r>
              <a:rPr lang="en-US">
                <a:latin typeface="Arial"/>
                <a:ea typeface="Arial"/>
                <a:cs typeface="Arial"/>
                <a:sym typeface="Arial"/>
              </a:rPr>
              <a:t>This is used exclusively for the repair and rehabilitation of City-owned or managed landmarks, Properties of Local Significance, or National Register of Historic Places-listed properties- such as the City's Beach Park</a:t>
            </a:r>
            <a:endParaRPr/>
          </a:p>
          <a:p>
            <a:pPr marL="0" lvl="0" indent="0" algn="l" rtl="0">
              <a:lnSpc>
                <a:spcPct val="100000"/>
              </a:lnSpc>
              <a:spcBef>
                <a:spcPts val="806"/>
              </a:spcBef>
              <a:spcAft>
                <a:spcPts val="0"/>
              </a:spcAft>
              <a:buSzPts val="1400"/>
              <a:buNone/>
            </a:pPr>
            <a:endParaRPr/>
          </a:p>
        </p:txBody>
      </p:sp>
      <p:sp>
        <p:nvSpPr>
          <p:cNvPr id="439" name="Google Shape;439;p18: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9: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9: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00000"/>
              </a:lnSpc>
              <a:spcBef>
                <a:spcPts val="0"/>
              </a:spcBef>
              <a:spcAft>
                <a:spcPts val="0"/>
              </a:spcAft>
              <a:buSzPts val="1400"/>
              <a:buNone/>
            </a:pPr>
            <a:r>
              <a:rPr lang="en-US"/>
              <a:t>RD</a:t>
            </a:r>
            <a:endParaRPr/>
          </a:p>
          <a:p>
            <a:pPr marL="345437" lvl="0" indent="-345437" algn="l" rtl="0">
              <a:lnSpc>
                <a:spcPct val="115000"/>
              </a:lnSpc>
              <a:spcBef>
                <a:spcPts val="0"/>
              </a:spcBef>
              <a:spcAft>
                <a:spcPts val="0"/>
              </a:spcAft>
              <a:buClr>
                <a:schemeClr val="dk1"/>
              </a:buClr>
              <a:buSzPts val="1800"/>
              <a:buFont typeface="Noto Sans Symbols"/>
              <a:buChar char="∙"/>
            </a:pPr>
            <a:r>
              <a:rPr lang="en-US" sz="1800">
                <a:latin typeface="Arial"/>
                <a:ea typeface="Arial"/>
                <a:cs typeface="Arial"/>
                <a:sym typeface="Arial"/>
              </a:rPr>
              <a:t>Prepare and implement a Construction Noise Reduction Plan.</a:t>
            </a:r>
            <a:endParaRPr/>
          </a:p>
          <a:p>
            <a:pPr marL="345437" lvl="0" indent="-345437" algn="l" rtl="0">
              <a:lnSpc>
                <a:spcPct val="115000"/>
              </a:lnSpc>
              <a:spcBef>
                <a:spcPts val="0"/>
              </a:spcBef>
              <a:spcAft>
                <a:spcPts val="0"/>
              </a:spcAft>
              <a:buClr>
                <a:schemeClr val="dk1"/>
              </a:buClr>
              <a:buSzPts val="1800"/>
              <a:buFont typeface="Noto Sans Symbols"/>
              <a:buChar char="∙"/>
            </a:pPr>
            <a:r>
              <a:rPr lang="en-US" sz="1800">
                <a:latin typeface="Arial"/>
                <a:ea typeface="Arial"/>
                <a:cs typeface="Arial"/>
                <a:sym typeface="Arial"/>
              </a:rPr>
              <a:t>Measures to limit sediment inputs to waters during and after construction.</a:t>
            </a:r>
            <a:endParaRPr/>
          </a:p>
          <a:p>
            <a:pPr marL="345437" lvl="0" indent="-345437" algn="l" rtl="0">
              <a:lnSpc>
                <a:spcPct val="115000"/>
              </a:lnSpc>
              <a:spcBef>
                <a:spcPts val="0"/>
              </a:spcBef>
              <a:spcAft>
                <a:spcPts val="0"/>
              </a:spcAft>
              <a:buClr>
                <a:schemeClr val="dk1"/>
              </a:buClr>
              <a:buSzPts val="1800"/>
              <a:buFont typeface="Noto Sans Symbols"/>
              <a:buChar char="∙"/>
            </a:pPr>
            <a:r>
              <a:rPr lang="en-US" sz="1800">
                <a:latin typeface="Arial"/>
                <a:ea typeface="Arial"/>
                <a:cs typeface="Arial"/>
                <a:sym typeface="Arial"/>
              </a:rPr>
              <a:t>Pre-construction bald eagle nest surveys to determine the presence of active bald eagle nests on or nearby the site.</a:t>
            </a:r>
            <a:endParaRPr/>
          </a:p>
          <a:p>
            <a:pPr marL="345437" lvl="0" indent="-345437" algn="l" rtl="0">
              <a:lnSpc>
                <a:spcPct val="115000"/>
              </a:lnSpc>
              <a:spcBef>
                <a:spcPts val="0"/>
              </a:spcBef>
              <a:spcAft>
                <a:spcPts val="0"/>
              </a:spcAft>
              <a:buClr>
                <a:schemeClr val="dk1"/>
              </a:buClr>
              <a:buSzPts val="1800"/>
              <a:buFont typeface="Noto Sans Symbols"/>
              <a:buChar char="∙"/>
            </a:pPr>
            <a:r>
              <a:rPr lang="en-US" sz="1800">
                <a:latin typeface="Arial"/>
                <a:ea typeface="Arial"/>
                <a:cs typeface="Arial"/>
                <a:sym typeface="Arial"/>
              </a:rPr>
              <a:t>Implementation of the National Bald Eagle Management Guidelines (2007) if present.</a:t>
            </a:r>
            <a:endParaRPr/>
          </a:p>
          <a:p>
            <a:pPr marL="345437" lvl="0" indent="-345437" algn="l" rtl="0">
              <a:lnSpc>
                <a:spcPct val="115000"/>
              </a:lnSpc>
              <a:spcBef>
                <a:spcPts val="0"/>
              </a:spcBef>
              <a:spcAft>
                <a:spcPts val="0"/>
              </a:spcAft>
              <a:buClr>
                <a:schemeClr val="dk1"/>
              </a:buClr>
              <a:buSzPts val="1800"/>
              <a:buFont typeface="Noto Sans Symbols"/>
              <a:buChar char="∙"/>
            </a:pPr>
            <a:r>
              <a:rPr lang="en-US" sz="1800">
                <a:latin typeface="Arial"/>
                <a:ea typeface="Arial"/>
                <a:cs typeface="Arial"/>
                <a:sym typeface="Arial"/>
              </a:rPr>
              <a:t>Trees not marked for removal protected to the maximum extent possible with tree fencing and other means.</a:t>
            </a:r>
            <a:endParaRPr/>
          </a:p>
          <a:p>
            <a:pPr marL="0" lvl="0" indent="0" algn="l" rtl="0">
              <a:lnSpc>
                <a:spcPct val="100000"/>
              </a:lnSpc>
              <a:spcBef>
                <a:spcPts val="806"/>
              </a:spcBef>
              <a:spcAft>
                <a:spcPts val="0"/>
              </a:spcAft>
              <a:buSzPts val="1400"/>
              <a:buNone/>
            </a:pPr>
            <a:endParaRPr/>
          </a:p>
        </p:txBody>
      </p:sp>
      <p:sp>
        <p:nvSpPr>
          <p:cNvPr id="451" name="Google Shape;451;p19: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00000"/>
              </a:lnSpc>
              <a:spcBef>
                <a:spcPts val="0"/>
              </a:spcBef>
              <a:spcAft>
                <a:spcPts val="0"/>
              </a:spcAft>
              <a:buSzPts val="1400"/>
              <a:buNone/>
            </a:pPr>
            <a:r>
              <a:rPr lang="en-US"/>
              <a:t>S&amp;R do this portion</a:t>
            </a:r>
            <a:endParaRPr/>
          </a:p>
          <a:p>
            <a:pPr marL="0" lvl="0" indent="0" algn="l" rtl="0">
              <a:lnSpc>
                <a:spcPct val="100000"/>
              </a:lnSpc>
              <a:spcBef>
                <a:spcPts val="0"/>
              </a:spcBef>
              <a:spcAft>
                <a:spcPts val="0"/>
              </a:spcAft>
              <a:buSzPts val="1400"/>
              <a:buNone/>
            </a:pPr>
            <a:r>
              <a:rPr lang="en-US"/>
              <a:t>Housekeeping – this is being recorded and will be posted to website and City channel</a:t>
            </a:r>
            <a:endParaRPr/>
          </a:p>
        </p:txBody>
      </p:sp>
      <p:sp>
        <p:nvSpPr>
          <p:cNvPr id="103" name="Google Shape;103;p3: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0: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20: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00000"/>
              </a:lnSpc>
              <a:spcBef>
                <a:spcPts val="0"/>
              </a:spcBef>
              <a:spcAft>
                <a:spcPts val="0"/>
              </a:spcAft>
              <a:buSzPts val="1400"/>
              <a:buNone/>
            </a:pPr>
            <a:r>
              <a:rPr lang="en-US"/>
              <a:t>RD</a:t>
            </a:r>
            <a:endParaRPr/>
          </a:p>
          <a:p>
            <a:pPr marL="345437" lvl="0" indent="-345437" algn="l" rtl="0">
              <a:lnSpc>
                <a:spcPct val="115000"/>
              </a:lnSpc>
              <a:spcBef>
                <a:spcPts val="0"/>
              </a:spcBef>
              <a:spcAft>
                <a:spcPts val="0"/>
              </a:spcAft>
              <a:buClr>
                <a:schemeClr val="dk1"/>
              </a:buClr>
              <a:buSzPts val="1800"/>
              <a:buFont typeface="Noto Sans Symbols"/>
              <a:buChar char="∙"/>
            </a:pPr>
            <a:r>
              <a:rPr lang="en-US" sz="1800">
                <a:latin typeface="Arial"/>
                <a:ea typeface="Arial"/>
                <a:cs typeface="Arial"/>
                <a:sym typeface="Arial"/>
              </a:rPr>
              <a:t>Implementation of a Stormwater Pollution Prevention Plan (SWPPP) </a:t>
            </a:r>
            <a:endParaRPr/>
          </a:p>
          <a:p>
            <a:pPr marL="345437" lvl="0" indent="-345437" algn="l" rtl="0">
              <a:lnSpc>
                <a:spcPct val="115000"/>
              </a:lnSpc>
              <a:spcBef>
                <a:spcPts val="0"/>
              </a:spcBef>
              <a:spcAft>
                <a:spcPts val="0"/>
              </a:spcAft>
              <a:buClr>
                <a:schemeClr val="dk1"/>
              </a:buClr>
              <a:buSzPts val="1800"/>
              <a:buFont typeface="Noto Sans Symbols"/>
              <a:buChar char="∙"/>
            </a:pPr>
            <a:r>
              <a:rPr lang="en-US" sz="1800">
                <a:latin typeface="Arial"/>
                <a:ea typeface="Arial"/>
                <a:cs typeface="Arial"/>
                <a:sym typeface="Arial"/>
              </a:rPr>
              <a:t>Cleared areas replanted with native species to stabilize soils.</a:t>
            </a:r>
            <a:endParaRPr/>
          </a:p>
          <a:p>
            <a:pPr marL="345437" lvl="0" indent="-345437" algn="l" rtl="0">
              <a:lnSpc>
                <a:spcPct val="115000"/>
              </a:lnSpc>
              <a:spcBef>
                <a:spcPts val="0"/>
              </a:spcBef>
              <a:spcAft>
                <a:spcPts val="0"/>
              </a:spcAft>
              <a:buClr>
                <a:schemeClr val="dk1"/>
              </a:buClr>
              <a:buSzPts val="1800"/>
              <a:buFont typeface="Noto Sans Symbols"/>
              <a:buChar char="∙"/>
            </a:pPr>
            <a:r>
              <a:rPr lang="en-US" sz="1800">
                <a:latin typeface="Arial"/>
                <a:ea typeface="Arial"/>
                <a:cs typeface="Arial"/>
                <a:sym typeface="Arial"/>
              </a:rPr>
              <a:t>Implementation of a Construction Management Plan (CMP), including truck haul routes.</a:t>
            </a:r>
            <a:endParaRPr/>
          </a:p>
          <a:p>
            <a:pPr marL="0" lvl="0" indent="0" algn="l" rtl="0">
              <a:lnSpc>
                <a:spcPct val="100000"/>
              </a:lnSpc>
              <a:spcBef>
                <a:spcPts val="806"/>
              </a:spcBef>
              <a:spcAft>
                <a:spcPts val="0"/>
              </a:spcAft>
              <a:buSzPts val="1400"/>
              <a:buNone/>
            </a:pPr>
            <a:endParaRPr/>
          </a:p>
        </p:txBody>
      </p:sp>
      <p:sp>
        <p:nvSpPr>
          <p:cNvPr id="463" name="Google Shape;463;p20: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1: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21: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172719" lvl="0" indent="-96519" algn="l" rtl="0">
              <a:lnSpc>
                <a:spcPct val="100000"/>
              </a:lnSpc>
              <a:spcBef>
                <a:spcPts val="0"/>
              </a:spcBef>
              <a:spcAft>
                <a:spcPts val="0"/>
              </a:spcAft>
              <a:buClr>
                <a:schemeClr val="dk1"/>
              </a:buClr>
              <a:buSzPts val="1200"/>
              <a:buFont typeface="Arial"/>
              <a:buNone/>
            </a:pPr>
            <a:endParaRPr/>
          </a:p>
          <a:p>
            <a:pPr marL="172719" lvl="0" indent="-96519" algn="l" rtl="0">
              <a:lnSpc>
                <a:spcPct val="100000"/>
              </a:lnSpc>
              <a:spcBef>
                <a:spcPts val="0"/>
              </a:spcBef>
              <a:spcAft>
                <a:spcPts val="0"/>
              </a:spcAft>
              <a:buClr>
                <a:schemeClr val="dk1"/>
              </a:buClr>
              <a:buSzPts val="1200"/>
              <a:buFont typeface="Arial"/>
              <a:buNone/>
            </a:pPr>
            <a:endParaRPr/>
          </a:p>
        </p:txBody>
      </p:sp>
      <p:sp>
        <p:nvSpPr>
          <p:cNvPr id="475" name="Google Shape;475;p21: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172719" lvl="0" indent="-96519" algn="l" rtl="0">
              <a:lnSpc>
                <a:spcPct val="100000"/>
              </a:lnSpc>
              <a:spcBef>
                <a:spcPts val="0"/>
              </a:spcBef>
              <a:spcAft>
                <a:spcPts val="0"/>
              </a:spcAft>
              <a:buClr>
                <a:schemeClr val="dk1"/>
              </a:buClr>
              <a:buSzPts val="1200"/>
              <a:buFont typeface="Arial"/>
              <a:buNone/>
            </a:pPr>
            <a:endParaRPr/>
          </a:p>
        </p:txBody>
      </p:sp>
      <p:sp>
        <p:nvSpPr>
          <p:cNvPr id="116" name="Google Shape;116;p4: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172719" lvl="0" indent="-96519" algn="l" rtl="0">
              <a:lnSpc>
                <a:spcPct val="100000"/>
              </a:lnSpc>
              <a:spcBef>
                <a:spcPts val="0"/>
              </a:spcBef>
              <a:spcAft>
                <a:spcPts val="0"/>
              </a:spcAft>
              <a:buClr>
                <a:schemeClr val="dk1"/>
              </a:buClr>
              <a:buSzPts val="1200"/>
              <a:buFont typeface="Arial"/>
              <a:buNone/>
            </a:pPr>
            <a:endParaRPr/>
          </a:p>
          <a:p>
            <a:pPr marL="172719" lvl="0" indent="-96519" algn="l" rtl="0">
              <a:lnSpc>
                <a:spcPct val="100000"/>
              </a:lnSpc>
              <a:spcBef>
                <a:spcPts val="0"/>
              </a:spcBef>
              <a:spcAft>
                <a:spcPts val="0"/>
              </a:spcAft>
              <a:buClr>
                <a:schemeClr val="dk1"/>
              </a:buClr>
              <a:buSzPts val="1200"/>
              <a:buFont typeface="Arial"/>
              <a:buNone/>
            </a:pPr>
            <a:endParaRPr/>
          </a:p>
        </p:txBody>
      </p:sp>
      <p:sp>
        <p:nvSpPr>
          <p:cNvPr id="129" name="Google Shape;129;p6: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t>Many of you were at the Council meeting on the 7th and have read the information we’ve already shared, so I won’t repeat all of that. Instead, I want to talk about why I felt this meeting was important.</a:t>
            </a:r>
            <a:endParaRPr sz="1100"/>
          </a:p>
          <a:p>
            <a:pPr marL="0" lvl="0" indent="0" algn="l" rtl="0">
              <a:lnSpc>
                <a:spcPct val="115000"/>
              </a:lnSpc>
              <a:spcBef>
                <a:spcPts val="1200"/>
              </a:spcBef>
              <a:spcAft>
                <a:spcPts val="0"/>
              </a:spcAft>
              <a:buClr>
                <a:schemeClr val="dk1"/>
              </a:buClr>
              <a:buSzPts val="1100"/>
              <a:buFont typeface="Arial"/>
              <a:buNone/>
            </a:pPr>
            <a:r>
              <a:rPr lang="en-US" sz="1100"/>
              <a:t>Almost exactly one year ago, I stood in this very auditorium interviewing for this job. I remember standing at a table in the back corner and listening as community members came up to me. Over and over I heard the same message: frustration with the City for not communicating enough, for not being transparent, for not being trustworthy.</a:t>
            </a:r>
            <a:endParaRPr sz="1100"/>
          </a:p>
          <a:p>
            <a:pPr marL="0" lvl="0" indent="0" algn="l" rtl="0">
              <a:lnSpc>
                <a:spcPct val="115000"/>
              </a:lnSpc>
              <a:spcBef>
                <a:spcPts val="1200"/>
              </a:spcBef>
              <a:spcAft>
                <a:spcPts val="0"/>
              </a:spcAft>
              <a:buClr>
                <a:schemeClr val="dk1"/>
              </a:buClr>
              <a:buSzPts val="1100"/>
              <a:buFont typeface="Arial"/>
              <a:buNone/>
            </a:pPr>
            <a:r>
              <a:rPr lang="en-US" sz="1100"/>
              <a:t>That stuck with me. Because those values—openness, accessibility, and trust—are what I believe in. From day one, I’ve worked hard to repair relationships, to build trust between our staff and the public, and to ensure you have visibility into the decisions being made—even when those decisions are not what you hoped for.</a:t>
            </a:r>
            <a:endParaRPr sz="1100"/>
          </a:p>
          <a:p>
            <a:pPr marL="0" lvl="0" indent="0" algn="l" rtl="0">
              <a:lnSpc>
                <a:spcPct val="115000"/>
              </a:lnSpc>
              <a:spcBef>
                <a:spcPts val="1200"/>
              </a:spcBef>
              <a:spcAft>
                <a:spcPts val="0"/>
              </a:spcAft>
              <a:buClr>
                <a:schemeClr val="dk1"/>
              </a:buClr>
              <a:buSzPts val="1100"/>
              <a:buFont typeface="Arial"/>
              <a:buNone/>
            </a:pPr>
            <a:r>
              <a:rPr lang="en-US" sz="1100"/>
              <a:t>That is why I felt this meeting was important: to give you information in a clear and open way, and to create space to listen. Tonight’s presentation is shorter than the Council’s on the 7th, but it responds directly to the questions and concerns we’ve seen circulating in the community </a:t>
            </a:r>
            <a:r>
              <a:rPr lang="en-US" sz="1100" b="1"/>
              <a:t>that we can answer</a:t>
            </a:r>
            <a:r>
              <a:rPr lang="en-US" sz="1100"/>
              <a:t> at this point in the legal process.</a:t>
            </a:r>
            <a:endParaRPr sz="1100"/>
          </a:p>
          <a:p>
            <a:pPr marL="0" lvl="0" indent="0" algn="l" rtl="0">
              <a:lnSpc>
                <a:spcPct val="115000"/>
              </a:lnSpc>
              <a:spcBef>
                <a:spcPts val="1200"/>
              </a:spcBef>
              <a:spcAft>
                <a:spcPts val="0"/>
              </a:spcAft>
              <a:buClr>
                <a:schemeClr val="dk1"/>
              </a:buClr>
              <a:buSzPts val="1100"/>
              <a:buFont typeface="Arial"/>
              <a:buNone/>
            </a:pPr>
            <a:endParaRPr sz="1100"/>
          </a:p>
          <a:p>
            <a:pPr marL="0" lvl="0" indent="0" algn="l" rtl="0">
              <a:lnSpc>
                <a:spcPct val="100000"/>
              </a:lnSpc>
              <a:spcBef>
                <a:spcPts val="1200"/>
              </a:spcBef>
              <a:spcAft>
                <a:spcPts val="0"/>
              </a:spcAft>
              <a:buSzPts val="1400"/>
              <a:buNone/>
            </a:pPr>
            <a:endParaRPr/>
          </a:p>
          <a:p>
            <a:pPr marL="172719" lvl="0" indent="-96519" algn="l" rtl="0">
              <a:lnSpc>
                <a:spcPct val="100000"/>
              </a:lnSpc>
              <a:spcBef>
                <a:spcPts val="0"/>
              </a:spcBef>
              <a:spcAft>
                <a:spcPts val="0"/>
              </a:spcAft>
              <a:buClr>
                <a:schemeClr val="dk1"/>
              </a:buClr>
              <a:buSzPts val="1200"/>
              <a:buFont typeface="Arial"/>
              <a:buNone/>
            </a:pPr>
            <a:endParaRPr/>
          </a:p>
          <a:p>
            <a:pPr marL="172719" lvl="0" indent="-96519" algn="l" rtl="0">
              <a:lnSpc>
                <a:spcPct val="100000"/>
              </a:lnSpc>
              <a:spcBef>
                <a:spcPts val="0"/>
              </a:spcBef>
              <a:spcAft>
                <a:spcPts val="0"/>
              </a:spcAft>
              <a:buClr>
                <a:schemeClr val="dk1"/>
              </a:buClr>
              <a:buSzPts val="1200"/>
              <a:buFont typeface="Arial"/>
              <a:buNone/>
            </a:pPr>
            <a:endParaRPr/>
          </a:p>
          <a:p>
            <a:pPr marL="172719" lvl="0" indent="-96519" algn="l" rtl="0">
              <a:lnSpc>
                <a:spcPct val="100000"/>
              </a:lnSpc>
              <a:spcBef>
                <a:spcPts val="0"/>
              </a:spcBef>
              <a:spcAft>
                <a:spcPts val="0"/>
              </a:spcAft>
              <a:buClr>
                <a:schemeClr val="dk1"/>
              </a:buClr>
              <a:buSzPts val="1200"/>
              <a:buFont typeface="Arial"/>
              <a:buNone/>
            </a:pPr>
            <a:endParaRPr/>
          </a:p>
          <a:p>
            <a:pPr marL="172719" lvl="0" indent="-96519" algn="l" rtl="0">
              <a:lnSpc>
                <a:spcPct val="100000"/>
              </a:lnSpc>
              <a:spcBef>
                <a:spcPts val="0"/>
              </a:spcBef>
              <a:spcAft>
                <a:spcPts val="0"/>
              </a:spcAft>
              <a:buClr>
                <a:schemeClr val="dk1"/>
              </a:buClr>
              <a:buSzPts val="1200"/>
              <a:buFont typeface="Arial"/>
              <a:buNone/>
            </a:pPr>
            <a:endParaRPr/>
          </a:p>
        </p:txBody>
      </p:sp>
      <p:sp>
        <p:nvSpPr>
          <p:cNvPr id="140" name="Google Shape;140;p7: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5: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The appeal period closed on the 18th, and an appeal was filed by the law firm Bricklin and Newman. This firm specializes in historic preservation, so we expect a detailed review of the City’s process and decision that led to this point.</a:t>
            </a:r>
            <a:endParaRPr/>
          </a:p>
          <a:p>
            <a:pPr marL="0" lvl="0" indent="0" algn="l" rtl="0">
              <a:lnSpc>
                <a:spcPct val="115000"/>
              </a:lnSpc>
              <a:spcBef>
                <a:spcPts val="1200"/>
              </a:spcBef>
              <a:spcAft>
                <a:spcPts val="0"/>
              </a:spcAft>
              <a:buClr>
                <a:schemeClr val="dk1"/>
              </a:buClr>
              <a:buSzPts val="1100"/>
              <a:buFont typeface="Arial"/>
              <a:buNone/>
            </a:pPr>
            <a:r>
              <a:rPr lang="en-US"/>
              <a:t>The appeal will be heard by the Hearing Examiner—an independent judge who reviews the facts and determines whether the City acted properly under the law in approving both the Environmental Impact Statement and the demolition permit. The hearing will be open to the public, and we’ll share the date once it is scheduled.</a:t>
            </a:r>
            <a:endParaRPr/>
          </a:p>
          <a:p>
            <a:pPr marL="0" lvl="0" indent="0" algn="l" rtl="0">
              <a:lnSpc>
                <a:spcPct val="115000"/>
              </a:lnSpc>
              <a:spcBef>
                <a:spcPts val="1200"/>
              </a:spcBef>
              <a:spcAft>
                <a:spcPts val="0"/>
              </a:spcAft>
              <a:buClr>
                <a:schemeClr val="dk1"/>
              </a:buClr>
              <a:buSzPts val="1100"/>
              <a:buFont typeface="Arial"/>
              <a:buNone/>
            </a:pPr>
            <a:r>
              <a:rPr lang="en-US"/>
              <a:t>Because this is now in the legal appeal process, there are limits to what we can discuss tonight. Our goal is to share the facts about how the decision was made, while leaving the legal arguments for the Hearing Examiner to consider at the appropriate time.</a:t>
            </a:r>
            <a:endParaRPr/>
          </a:p>
          <a:p>
            <a:pPr marL="172718" lvl="0" indent="-96516" algn="l" rtl="0">
              <a:lnSpc>
                <a:spcPct val="100000"/>
              </a:lnSpc>
              <a:spcBef>
                <a:spcPts val="1200"/>
              </a:spcBef>
              <a:spcAft>
                <a:spcPts val="0"/>
              </a:spcAft>
              <a:buClr>
                <a:schemeClr val="dk1"/>
              </a:buClr>
              <a:buSzPts val="1200"/>
              <a:buFont typeface="Arial"/>
              <a:buNone/>
            </a:pPr>
            <a:endParaRPr/>
          </a:p>
          <a:p>
            <a:pPr marL="76200" lvl="0" indent="0" algn="l" rtl="0">
              <a:lnSpc>
                <a:spcPct val="100000"/>
              </a:lnSpc>
              <a:spcBef>
                <a:spcPts val="0"/>
              </a:spcBef>
              <a:spcAft>
                <a:spcPts val="0"/>
              </a:spcAft>
              <a:buClr>
                <a:schemeClr val="dk1"/>
              </a:buClr>
              <a:buSzPts val="1200"/>
              <a:buFont typeface="Arial"/>
              <a:buNone/>
            </a:pPr>
            <a:endParaRPr/>
          </a:p>
          <a:p>
            <a:pPr marL="172719" lvl="0" indent="-96519" algn="l" rtl="0">
              <a:lnSpc>
                <a:spcPct val="100000"/>
              </a:lnSpc>
              <a:spcBef>
                <a:spcPts val="0"/>
              </a:spcBef>
              <a:spcAft>
                <a:spcPts val="0"/>
              </a:spcAft>
              <a:buClr>
                <a:schemeClr val="dk1"/>
              </a:buClr>
              <a:buSzPts val="1200"/>
              <a:buFont typeface="Arial"/>
              <a:buNone/>
            </a:pPr>
            <a:endParaRPr/>
          </a:p>
        </p:txBody>
      </p:sp>
      <p:sp>
        <p:nvSpPr>
          <p:cNvPr id="152" name="Google Shape;152;p5: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Since 2013, the City has supported preservation and redevelopment options for the main structure.</a:t>
            </a:r>
            <a:endParaRPr/>
          </a:p>
          <a:p>
            <a:pPr marL="0" lvl="0" indent="0" algn="l" rtl="0">
              <a:lnSpc>
                <a:spcPct val="115000"/>
              </a:lnSpc>
              <a:spcBef>
                <a:spcPts val="0"/>
              </a:spcBef>
              <a:spcAft>
                <a:spcPts val="0"/>
              </a:spcAft>
              <a:buClr>
                <a:schemeClr val="dk1"/>
              </a:buClr>
              <a:buSzPts val="1100"/>
              <a:buFont typeface="Arial"/>
              <a:buNone/>
            </a:pPr>
            <a:r>
              <a:rPr lang="en-US"/>
              <a:t>• City staff met with numerous potential buyers to explore preservation and reuse options for the main structure.</a:t>
            </a:r>
            <a:endParaRPr/>
          </a:p>
          <a:p>
            <a:pPr marL="0" lvl="0" indent="0" algn="l" rtl="0">
              <a:lnSpc>
                <a:spcPct val="115000"/>
              </a:lnSpc>
              <a:spcBef>
                <a:spcPts val="0"/>
              </a:spcBef>
              <a:spcAft>
                <a:spcPts val="0"/>
              </a:spcAft>
              <a:buClr>
                <a:schemeClr val="dk1"/>
              </a:buClr>
              <a:buSzPts val="1100"/>
              <a:buFont typeface="Arial"/>
              <a:buNone/>
            </a:pPr>
            <a:r>
              <a:rPr lang="en-US"/>
              <a:t>•We have explored preservation strategies with our state legislators.</a:t>
            </a:r>
            <a:endParaRPr/>
          </a:p>
          <a:p>
            <a:pPr marL="0" lvl="0" indent="0" algn="l" rtl="0">
              <a:lnSpc>
                <a:spcPct val="115000"/>
              </a:lnSpc>
              <a:spcBef>
                <a:spcPts val="0"/>
              </a:spcBef>
              <a:spcAft>
                <a:spcPts val="0"/>
              </a:spcAft>
              <a:buClr>
                <a:schemeClr val="dk1"/>
              </a:buClr>
              <a:buSzPts val="1100"/>
              <a:buFont typeface="Arial"/>
              <a:buNone/>
            </a:pPr>
            <a:r>
              <a:rPr lang="en-US"/>
              <a:t>•And we have looked into federal and state preservation programs.</a:t>
            </a:r>
            <a:endParaRPr/>
          </a:p>
          <a:p>
            <a:pPr marL="0" lvl="0" indent="0" algn="l" rtl="0">
              <a:lnSpc>
                <a:spcPct val="115000"/>
              </a:lnSpc>
              <a:spcBef>
                <a:spcPts val="0"/>
              </a:spcBef>
              <a:spcAft>
                <a:spcPts val="0"/>
              </a:spcAft>
              <a:buClr>
                <a:schemeClr val="dk1"/>
              </a:buClr>
              <a:buSzPts val="1100"/>
              <a:buFont typeface="Arial"/>
              <a:buNone/>
            </a:pPr>
            <a:r>
              <a:rPr lang="en-US"/>
              <a:t>Preservation proponents in our community have also sought ways to preserve the building.</a:t>
            </a:r>
            <a:endParaRPr/>
          </a:p>
          <a:p>
            <a:pPr marL="0" lvl="0" indent="0" algn="l" rtl="0">
              <a:lnSpc>
                <a:spcPct val="115000"/>
              </a:lnSpc>
              <a:spcBef>
                <a:spcPts val="0"/>
              </a:spcBef>
              <a:spcAft>
                <a:spcPts val="0"/>
              </a:spcAft>
              <a:buClr>
                <a:schemeClr val="dk1"/>
              </a:buClr>
              <a:buSzPts val="1100"/>
              <a:buFont typeface="Arial"/>
              <a:buNone/>
            </a:pPr>
            <a:r>
              <a:rPr lang="en-US"/>
              <a:t>•Despite efforts over the course of 12 years, none of these efforts have yielded a viable pathway to preservation and reuse of the main structure. </a:t>
            </a:r>
            <a:endParaRPr/>
          </a:p>
          <a:p>
            <a:pPr marL="172719" lvl="0" indent="-96519" algn="l" rtl="0">
              <a:lnSpc>
                <a:spcPct val="100000"/>
              </a:lnSpc>
              <a:spcBef>
                <a:spcPts val="0"/>
              </a:spcBef>
              <a:spcAft>
                <a:spcPts val="0"/>
              </a:spcAft>
              <a:buClr>
                <a:schemeClr val="dk1"/>
              </a:buClr>
              <a:buSzPts val="1200"/>
              <a:buFont typeface="Arial"/>
              <a:buNone/>
            </a:pPr>
            <a:endParaRPr/>
          </a:p>
          <a:p>
            <a:pPr marL="172719" lvl="0" indent="-96519" algn="l" rtl="0">
              <a:lnSpc>
                <a:spcPct val="100000"/>
              </a:lnSpc>
              <a:spcBef>
                <a:spcPts val="0"/>
              </a:spcBef>
              <a:spcAft>
                <a:spcPts val="0"/>
              </a:spcAft>
              <a:buClr>
                <a:schemeClr val="dk1"/>
              </a:buClr>
              <a:buSzPts val="1200"/>
              <a:buFont typeface="Arial"/>
              <a:buNone/>
            </a:pPr>
            <a:endParaRPr/>
          </a:p>
        </p:txBody>
      </p:sp>
      <p:sp>
        <p:nvSpPr>
          <p:cNvPr id="165" name="Google Shape;165;p12:notes"/>
          <p:cNvSpPr txBox="1">
            <a:spLocks noGrp="1"/>
          </p:cNvSpPr>
          <p:nvPr>
            <p:ph type="sldNum" idx="12"/>
          </p:nvPr>
        </p:nvSpPr>
        <p:spPr>
          <a:xfrm>
            <a:off x="3971172" y="8829822"/>
            <a:ext cx="3037627" cy="466578"/>
          </a:xfrm>
          <a:prstGeom prst="rect">
            <a:avLst/>
          </a:prstGeom>
          <a:noFill/>
          <a:ln>
            <a:noFill/>
          </a:ln>
        </p:spPr>
        <p:txBody>
          <a:bodyPr spcFirstLastPara="1" wrap="square" lIns="92100" tIns="46050" rIns="92100"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1:notes"/>
          <p:cNvSpPr txBox="1">
            <a:spLocks noGrp="1"/>
          </p:cNvSpPr>
          <p:nvPr>
            <p:ph type="body" idx="1"/>
          </p:nvPr>
        </p:nvSpPr>
        <p:spPr>
          <a:xfrm>
            <a:off x="701361" y="4474033"/>
            <a:ext cx="5607679" cy="3660718"/>
          </a:xfrm>
          <a:prstGeom prst="rect">
            <a:avLst/>
          </a:prstGeom>
          <a:noFill/>
          <a:ln>
            <a:noFill/>
          </a:ln>
        </p:spPr>
        <p:txBody>
          <a:bodyPr spcFirstLastPara="1" wrap="square" lIns="92100" tIns="46050" rIns="92100" bIns="460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Let me briefly walk through some of the key proposals we’ve seen over the years:</a:t>
            </a:r>
            <a:endParaRPr/>
          </a:p>
          <a:p>
            <a:pPr marL="0" lvl="0" indent="0" algn="l" rtl="0">
              <a:lnSpc>
                <a:spcPct val="115000"/>
              </a:lnSpc>
              <a:spcBef>
                <a:spcPts val="0"/>
              </a:spcBef>
              <a:spcAft>
                <a:spcPts val="0"/>
              </a:spcAft>
              <a:buClr>
                <a:schemeClr val="dk1"/>
              </a:buClr>
              <a:buSzPts val="1100"/>
              <a:buFont typeface="Arial"/>
              <a:buNone/>
            </a:pPr>
            <a:r>
              <a:rPr lang="en-US"/>
              <a:t>Back in 2009, the Masons proposed turning the building into assisted living units, but determined it wasn't financially feasible. </a:t>
            </a:r>
            <a:r>
              <a:rPr lang="en-US">
                <a:solidFill>
                  <a:srgbClr val="FF0000"/>
                </a:solidFill>
              </a:rPr>
              <a:t> the Masons then decided to sell the property.</a:t>
            </a:r>
            <a:endParaRPr>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US"/>
              <a:t>In 2014, Palace Construction considered developing a casino and tourism center, but backed out due to the high remodeling costs.</a:t>
            </a:r>
            <a:endParaRPr/>
          </a:p>
          <a:p>
            <a:pPr marL="0" lvl="0" indent="0" algn="l" rtl="0">
              <a:lnSpc>
                <a:spcPct val="115000"/>
              </a:lnSpc>
              <a:spcBef>
                <a:spcPts val="0"/>
              </a:spcBef>
              <a:spcAft>
                <a:spcPts val="0"/>
              </a:spcAft>
              <a:buClr>
                <a:schemeClr val="dk1"/>
              </a:buClr>
              <a:buSzPts val="1100"/>
              <a:buFont typeface="Arial"/>
              <a:buNone/>
            </a:pPr>
            <a:r>
              <a:rPr lang="en-US"/>
              <a:t>Between 2015 and 2017, Fall Development looked into creating a single-family residential project, but that effort was also abandoned.</a:t>
            </a:r>
            <a:endParaRPr/>
          </a:p>
          <a:p>
            <a:pPr marL="0" lvl="0" indent="0" algn="l" rtl="0">
              <a:lnSpc>
                <a:spcPct val="115000"/>
              </a:lnSpc>
              <a:spcBef>
                <a:spcPts val="0"/>
              </a:spcBef>
              <a:spcAft>
                <a:spcPts val="0"/>
              </a:spcAft>
              <a:buSzPts val="1100"/>
              <a:buNone/>
            </a:pPr>
            <a:r>
              <a:rPr lang="en-US"/>
              <a:t>From 2017 to 2019, Urban Work Lofts proposed converting the building into live/work spaces, but again, the cost of rehabilitation made it infeasible.</a:t>
            </a:r>
            <a:endParaRPr/>
          </a:p>
          <a:p>
            <a:pPr marL="0" lvl="0" indent="0" algn="l" rtl="0">
              <a:lnSpc>
                <a:spcPct val="115000"/>
              </a:lnSpc>
              <a:spcBef>
                <a:spcPts val="0"/>
              </a:spcBef>
              <a:spcAft>
                <a:spcPts val="0"/>
              </a:spcAft>
              <a:buClr>
                <a:schemeClr val="dk1"/>
              </a:buClr>
              <a:buSzPts val="1100"/>
              <a:buFont typeface="Arial"/>
              <a:buNone/>
            </a:pPr>
            <a:r>
              <a:rPr lang="en-US"/>
              <a:t>Additionally, in 2018, the City and our state legislative representatives reached out to UW and Embry Riddle to see if this may be a suitable satellite campus– and the parties were not interested in pursuing this. </a:t>
            </a:r>
            <a:endParaRPr/>
          </a:p>
          <a:p>
            <a:pPr marL="0" lvl="0" indent="0" algn="l" rtl="0">
              <a:lnSpc>
                <a:spcPct val="115000"/>
              </a:lnSpc>
              <a:spcBef>
                <a:spcPts val="0"/>
              </a:spcBef>
              <a:spcAft>
                <a:spcPts val="0"/>
              </a:spcAft>
              <a:buClr>
                <a:schemeClr val="dk1"/>
              </a:buClr>
              <a:buSzPts val="1100"/>
              <a:buFont typeface="Arial"/>
              <a:buNone/>
            </a:pPr>
            <a:r>
              <a:rPr lang="en-US"/>
              <a:t>I've been asked about McMenamin’s—an organization well-known for restoring historic properties—explored the site but ultimately chose not to invest.</a:t>
            </a:r>
            <a:endParaRPr/>
          </a:p>
          <a:p>
            <a:pPr marL="0" lvl="0" indent="0" algn="l" rtl="0">
              <a:lnSpc>
                <a:spcPct val="115000"/>
              </a:lnSpc>
              <a:spcBef>
                <a:spcPts val="0"/>
              </a:spcBef>
              <a:spcAft>
                <a:spcPts val="0"/>
              </a:spcAft>
              <a:buClr>
                <a:schemeClr val="dk1"/>
              </a:buClr>
              <a:buSzPts val="1100"/>
              <a:buFont typeface="Arial"/>
              <a:buNone/>
            </a:pPr>
            <a:r>
              <a:rPr lang="en-US"/>
              <a:t>Ultimately, the Masons concluded preservation and reuse was not a viable option for any buyer and applied for a demolition permit.</a:t>
            </a:r>
            <a:endParaRPr/>
          </a:p>
          <a:p>
            <a:pPr marL="0" lvl="0" indent="0" algn="l" rtl="0">
              <a:lnSpc>
                <a:spcPct val="115000"/>
              </a:lnSpc>
              <a:spcBef>
                <a:spcPts val="0"/>
              </a:spcBef>
              <a:spcAft>
                <a:spcPts val="0"/>
              </a:spcAft>
              <a:buClr>
                <a:schemeClr val="dk1"/>
              </a:buClr>
              <a:buSzPts val="1100"/>
              <a:buFont typeface="Arial"/>
              <a:buNone/>
            </a:pPr>
            <a:r>
              <a:rPr lang="en-US"/>
              <a:t>Zenith Properties LLC bought the property in 2019 and continued the demolition permit.</a:t>
            </a:r>
            <a:endParaRPr/>
          </a:p>
          <a:p>
            <a:pPr marL="0" lvl="0" indent="0" algn="l" rtl="0">
              <a:lnSpc>
                <a:spcPct val="100000"/>
              </a:lnSpc>
              <a:spcBef>
                <a:spcPts val="0"/>
              </a:spcBef>
              <a:spcAft>
                <a:spcPts val="0"/>
              </a:spcAft>
              <a:buSzPts val="1400"/>
              <a:buNone/>
            </a:pPr>
            <a:endParaRPr/>
          </a:p>
        </p:txBody>
      </p:sp>
      <p:sp>
        <p:nvSpPr>
          <p:cNvPr id="189" name="Google Shape;189;p41: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a:spLocks noGrp="1"/>
          </p:cNvSpPr>
          <p:nvPr>
            <p:ph type="pic" idx="2"/>
          </p:nvPr>
        </p:nvSpPr>
        <p:spPr>
          <a:xfrm>
            <a:off x="1792288" y="612775"/>
            <a:ext cx="5486400" cy="4114800"/>
          </a:xfrm>
          <a:prstGeom prst="rect">
            <a:avLst/>
          </a:prstGeom>
          <a:noFill/>
          <a:ln>
            <a:noFill/>
          </a:ln>
        </p:spPr>
      </p:sp>
      <p:sp>
        <p:nvSpPr>
          <p:cNvPr id="68" name="Google Shape;68;p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www.desmoineswa.gov/zenitheis"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F9FF"/>
        </a:solidFill>
        <a:effectLst/>
      </p:bgPr>
    </p:bg>
    <p:spTree>
      <p:nvGrpSpPr>
        <p:cNvPr id="1" name="Shape 87"/>
        <p:cNvGrpSpPr/>
        <p:nvPr/>
      </p:nvGrpSpPr>
      <p:grpSpPr>
        <a:xfrm>
          <a:off x="0" y="0"/>
          <a:ext cx="0" cy="0"/>
          <a:chOff x="0" y="0"/>
          <a:chExt cx="0" cy="0"/>
        </a:xfrm>
      </p:grpSpPr>
      <p:sp>
        <p:nvSpPr>
          <p:cNvPr id="88" name="Google Shape;88;p1"/>
          <p:cNvSpPr txBox="1"/>
          <p:nvPr/>
        </p:nvSpPr>
        <p:spPr>
          <a:xfrm>
            <a:off x="10217613" y="3292056"/>
            <a:ext cx="7064713" cy="276998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3600"/>
              <a:buFont typeface="Arial"/>
              <a:buNone/>
            </a:pPr>
            <a:r>
              <a:rPr lang="en-US" sz="3600" b="0" i="0" u="none" strike="noStrike" cap="none">
                <a:solidFill>
                  <a:srgbClr val="0B2E66"/>
                </a:solidFill>
                <a:latin typeface="Montserrat"/>
                <a:ea typeface="Montserrat"/>
                <a:cs typeface="Montserrat"/>
                <a:sym typeface="Montserrat"/>
              </a:rPr>
              <a:t>Zenith Properties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600"/>
              <a:buFont typeface="Arial"/>
              <a:buNone/>
            </a:pPr>
            <a:r>
              <a:rPr lang="en-US" sz="3600" b="0" i="0" u="none" strike="noStrike" cap="none">
                <a:solidFill>
                  <a:srgbClr val="0B2E66"/>
                </a:solidFill>
                <a:latin typeface="Montserrat"/>
                <a:ea typeface="Montserrat"/>
                <a:cs typeface="Montserrat"/>
                <a:sym typeface="Montserrat"/>
              </a:rPr>
              <a:t>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600"/>
              <a:buFont typeface="Arial"/>
              <a:buNone/>
            </a:pPr>
            <a:r>
              <a:rPr lang="en-US" sz="3600" b="1" i="0" u="none" strike="noStrike" cap="none">
                <a:solidFill>
                  <a:srgbClr val="0B2E66"/>
                </a:solidFill>
                <a:latin typeface="Montserrat"/>
                <a:ea typeface="Montserrat"/>
                <a:cs typeface="Montserrat"/>
                <a:sym typeface="Montserrat"/>
              </a:rPr>
              <a:t>COMMUNITY INFORMATION SESSION</a:t>
            </a: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1512011" y="1028700"/>
            <a:ext cx="11342650" cy="7550511"/>
          </a:xfrm>
          <a:custGeom>
            <a:avLst/>
            <a:gdLst/>
            <a:ahLst/>
            <a:cxnLst/>
            <a:rect l="l" t="t" r="r" b="b"/>
            <a:pathLst>
              <a:path w="13694283" h="9115933" extrusionOk="0">
                <a:moveTo>
                  <a:pt x="7205980" y="0"/>
                </a:moveTo>
                <a:cubicBezTo>
                  <a:pt x="7205853" y="0"/>
                  <a:pt x="7205853" y="0"/>
                  <a:pt x="7205726" y="127"/>
                </a:cubicBezTo>
                <a:cubicBezTo>
                  <a:pt x="7197979" y="9906"/>
                  <a:pt x="7161403" y="75184"/>
                  <a:pt x="7124827" y="144907"/>
                </a:cubicBezTo>
                <a:cubicBezTo>
                  <a:pt x="7088251" y="214884"/>
                  <a:pt x="7028180" y="329184"/>
                  <a:pt x="6991604" y="398907"/>
                </a:cubicBezTo>
                <a:cubicBezTo>
                  <a:pt x="6954901" y="468884"/>
                  <a:pt x="6886321" y="600202"/>
                  <a:pt x="6839204" y="691007"/>
                </a:cubicBezTo>
                <a:cubicBezTo>
                  <a:pt x="6791960" y="781939"/>
                  <a:pt x="6726428" y="907542"/>
                  <a:pt x="6693281" y="970407"/>
                </a:cubicBezTo>
                <a:cubicBezTo>
                  <a:pt x="6660261" y="1033399"/>
                  <a:pt x="6594348" y="1159002"/>
                  <a:pt x="6547104" y="1249807"/>
                </a:cubicBezTo>
                <a:cubicBezTo>
                  <a:pt x="6499860" y="1340739"/>
                  <a:pt x="6426835" y="1480820"/>
                  <a:pt x="6384925" y="1561084"/>
                </a:cubicBezTo>
                <a:cubicBezTo>
                  <a:pt x="6343142" y="1641348"/>
                  <a:pt x="6284468" y="1752981"/>
                  <a:pt x="6255004" y="1808607"/>
                </a:cubicBezTo>
                <a:cubicBezTo>
                  <a:pt x="6225540" y="1864487"/>
                  <a:pt x="6156960" y="1996059"/>
                  <a:pt x="6102604" y="2100707"/>
                </a:cubicBezTo>
                <a:cubicBezTo>
                  <a:pt x="6048375" y="2205482"/>
                  <a:pt x="5972556" y="2351278"/>
                  <a:pt x="5934329" y="2424684"/>
                </a:cubicBezTo>
                <a:cubicBezTo>
                  <a:pt x="5895848" y="2497963"/>
                  <a:pt x="5837301" y="2609469"/>
                  <a:pt x="5804154" y="2672207"/>
                </a:cubicBezTo>
                <a:cubicBezTo>
                  <a:pt x="5771134" y="2735199"/>
                  <a:pt x="5708142" y="2855087"/>
                  <a:pt x="5664454" y="2938907"/>
                </a:cubicBezTo>
                <a:cubicBezTo>
                  <a:pt x="5620766" y="3022854"/>
                  <a:pt x="5557901" y="3142742"/>
                  <a:pt x="5524881" y="3205607"/>
                </a:cubicBezTo>
                <a:cubicBezTo>
                  <a:pt x="5491861" y="3268599"/>
                  <a:pt x="5426202" y="3394202"/>
                  <a:pt x="5378704" y="3485007"/>
                </a:cubicBezTo>
                <a:cubicBezTo>
                  <a:pt x="5331460" y="3575939"/>
                  <a:pt x="5262880" y="3707384"/>
                  <a:pt x="5226431" y="3777107"/>
                </a:cubicBezTo>
                <a:cubicBezTo>
                  <a:pt x="5189855" y="3847084"/>
                  <a:pt x="5125720" y="3970020"/>
                  <a:pt x="5083683" y="4050284"/>
                </a:cubicBezTo>
                <a:cubicBezTo>
                  <a:pt x="5041900" y="4130548"/>
                  <a:pt x="4968748" y="4270629"/>
                  <a:pt x="4921504" y="4361307"/>
                </a:cubicBezTo>
                <a:cubicBezTo>
                  <a:pt x="4874260" y="4452239"/>
                  <a:pt x="4801235" y="4592320"/>
                  <a:pt x="4759325" y="4672584"/>
                </a:cubicBezTo>
                <a:cubicBezTo>
                  <a:pt x="4717542" y="4752848"/>
                  <a:pt x="4654677" y="4872863"/>
                  <a:pt x="4619752" y="4939284"/>
                </a:cubicBezTo>
                <a:cubicBezTo>
                  <a:pt x="4584827" y="5005705"/>
                  <a:pt x="4529328" y="5111369"/>
                  <a:pt x="4496181" y="5174107"/>
                </a:cubicBezTo>
                <a:cubicBezTo>
                  <a:pt x="4463034" y="5237099"/>
                  <a:pt x="4391533" y="5374259"/>
                  <a:pt x="4337304" y="5478907"/>
                </a:cubicBezTo>
                <a:cubicBezTo>
                  <a:pt x="4282948" y="5583682"/>
                  <a:pt x="4214368" y="5715254"/>
                  <a:pt x="4184777" y="5771007"/>
                </a:cubicBezTo>
                <a:cubicBezTo>
                  <a:pt x="4155186" y="5826887"/>
                  <a:pt x="4029710" y="6067044"/>
                  <a:pt x="3905885" y="6304407"/>
                </a:cubicBezTo>
                <a:cubicBezTo>
                  <a:pt x="3782060" y="6542024"/>
                  <a:pt x="3650742" y="6793484"/>
                  <a:pt x="3613785" y="6863207"/>
                </a:cubicBezTo>
                <a:cubicBezTo>
                  <a:pt x="3576828" y="6933184"/>
                  <a:pt x="3511042" y="7058787"/>
                  <a:pt x="3467481" y="7142607"/>
                </a:cubicBezTo>
                <a:cubicBezTo>
                  <a:pt x="3423920" y="7226554"/>
                  <a:pt x="3351022" y="7366508"/>
                  <a:pt x="3305302" y="7453884"/>
                </a:cubicBezTo>
                <a:cubicBezTo>
                  <a:pt x="3259709" y="7541260"/>
                  <a:pt x="3203194" y="7648321"/>
                  <a:pt x="3179826" y="7692009"/>
                </a:cubicBezTo>
                <a:cubicBezTo>
                  <a:pt x="3156458" y="7735697"/>
                  <a:pt x="3137281" y="7777226"/>
                  <a:pt x="3137281" y="7784084"/>
                </a:cubicBezTo>
                <a:cubicBezTo>
                  <a:pt x="3137281" y="7792593"/>
                  <a:pt x="3825240" y="7796784"/>
                  <a:pt x="5175758" y="7796784"/>
                </a:cubicBezTo>
                <a:cubicBezTo>
                  <a:pt x="6794372" y="7796784"/>
                  <a:pt x="7215378" y="7793609"/>
                  <a:pt x="7220458" y="7780909"/>
                </a:cubicBezTo>
                <a:cubicBezTo>
                  <a:pt x="7224014" y="7772273"/>
                  <a:pt x="7225410" y="6013958"/>
                  <a:pt x="7223633" y="3873754"/>
                </a:cubicBezTo>
                <a:cubicBezTo>
                  <a:pt x="7221093" y="987552"/>
                  <a:pt x="7216648" y="0"/>
                  <a:pt x="7205980" y="0"/>
                </a:cubicBezTo>
                <a:close/>
                <a:moveTo>
                  <a:pt x="7387844" y="1421892"/>
                </a:moveTo>
                <a:cubicBezTo>
                  <a:pt x="7382891" y="1421892"/>
                  <a:pt x="7378827" y="1425829"/>
                  <a:pt x="7378573" y="1430909"/>
                </a:cubicBezTo>
                <a:cubicBezTo>
                  <a:pt x="7378446" y="1436116"/>
                  <a:pt x="7393305" y="1480566"/>
                  <a:pt x="7411593" y="1529334"/>
                </a:cubicBezTo>
                <a:cubicBezTo>
                  <a:pt x="7429881" y="1578229"/>
                  <a:pt x="7473188" y="1704086"/>
                  <a:pt x="7507986" y="1808734"/>
                </a:cubicBezTo>
                <a:cubicBezTo>
                  <a:pt x="7542911" y="1913509"/>
                  <a:pt x="7596251" y="2096389"/>
                  <a:pt x="7626731" y="2215134"/>
                </a:cubicBezTo>
                <a:cubicBezTo>
                  <a:pt x="7657084" y="2334006"/>
                  <a:pt x="7694168" y="2491105"/>
                  <a:pt x="7708900" y="2564511"/>
                </a:cubicBezTo>
                <a:cubicBezTo>
                  <a:pt x="7723632" y="2637917"/>
                  <a:pt x="7746365" y="2760726"/>
                  <a:pt x="7759319" y="2837434"/>
                </a:cubicBezTo>
                <a:cubicBezTo>
                  <a:pt x="7772400" y="2914269"/>
                  <a:pt x="7791958" y="3048635"/>
                  <a:pt x="7803134" y="3136011"/>
                </a:cubicBezTo>
                <a:cubicBezTo>
                  <a:pt x="7814310" y="3223387"/>
                  <a:pt x="7832471" y="3386074"/>
                  <a:pt x="7843266" y="3497834"/>
                </a:cubicBezTo>
                <a:cubicBezTo>
                  <a:pt x="7854950" y="3616579"/>
                  <a:pt x="7866126" y="3894074"/>
                  <a:pt x="7870190" y="4164711"/>
                </a:cubicBezTo>
                <a:cubicBezTo>
                  <a:pt x="7874254" y="4437507"/>
                  <a:pt x="7871333" y="4727575"/>
                  <a:pt x="7863078" y="4869434"/>
                </a:cubicBezTo>
                <a:cubicBezTo>
                  <a:pt x="7855458" y="5002149"/>
                  <a:pt x="7843266" y="5185029"/>
                  <a:pt x="7836027" y="5275834"/>
                </a:cubicBezTo>
                <a:cubicBezTo>
                  <a:pt x="7828788" y="5366766"/>
                  <a:pt x="7814183" y="5518150"/>
                  <a:pt x="7803515" y="5612511"/>
                </a:cubicBezTo>
                <a:cubicBezTo>
                  <a:pt x="7792973" y="5706872"/>
                  <a:pt x="7775702" y="5844032"/>
                  <a:pt x="7765288" y="5917311"/>
                </a:cubicBezTo>
                <a:cubicBezTo>
                  <a:pt x="7754873" y="5990590"/>
                  <a:pt x="7737856" y="6104890"/>
                  <a:pt x="7727569" y="6171311"/>
                </a:cubicBezTo>
                <a:cubicBezTo>
                  <a:pt x="7717409" y="6237732"/>
                  <a:pt x="7700136" y="6343396"/>
                  <a:pt x="7689088" y="6406134"/>
                </a:cubicBezTo>
                <a:cubicBezTo>
                  <a:pt x="7678039" y="6469126"/>
                  <a:pt x="7652131" y="6606286"/>
                  <a:pt x="7631303" y="6710934"/>
                </a:cubicBezTo>
                <a:cubicBezTo>
                  <a:pt x="7610602" y="6815709"/>
                  <a:pt x="7585583" y="6935851"/>
                  <a:pt x="7575931" y="6977634"/>
                </a:cubicBezTo>
                <a:cubicBezTo>
                  <a:pt x="7566152" y="7019671"/>
                  <a:pt x="7537323" y="7139686"/>
                  <a:pt x="7512050" y="7244334"/>
                </a:cubicBezTo>
                <a:cubicBezTo>
                  <a:pt x="7486650" y="7349109"/>
                  <a:pt x="7446010" y="7506335"/>
                  <a:pt x="7421626" y="7593711"/>
                </a:cubicBezTo>
                <a:cubicBezTo>
                  <a:pt x="7397242" y="7681087"/>
                  <a:pt x="7374763" y="7762494"/>
                  <a:pt x="7371715" y="7774686"/>
                </a:cubicBezTo>
                <a:cubicBezTo>
                  <a:pt x="7366635" y="7795641"/>
                  <a:pt x="7437755" y="7796911"/>
                  <a:pt x="8731631" y="7796911"/>
                </a:cubicBezTo>
                <a:lnTo>
                  <a:pt x="10096881" y="7796911"/>
                </a:lnTo>
                <a:cubicBezTo>
                  <a:pt x="10096754" y="7457440"/>
                  <a:pt x="10090912" y="7264527"/>
                  <a:pt x="10083800" y="7149211"/>
                </a:cubicBezTo>
                <a:cubicBezTo>
                  <a:pt x="10076688" y="7033895"/>
                  <a:pt x="10062337" y="6856730"/>
                  <a:pt x="10051796" y="6755511"/>
                </a:cubicBezTo>
                <a:cubicBezTo>
                  <a:pt x="10041255" y="6654292"/>
                  <a:pt x="10026904" y="6528435"/>
                  <a:pt x="10019665" y="6476111"/>
                </a:cubicBezTo>
                <a:cubicBezTo>
                  <a:pt x="10012553" y="6423787"/>
                  <a:pt x="9995154" y="6306566"/>
                  <a:pt x="9981057" y="6215634"/>
                </a:cubicBezTo>
                <a:cubicBezTo>
                  <a:pt x="9966833" y="6124829"/>
                  <a:pt x="9938004" y="5964809"/>
                  <a:pt x="9917049" y="5860034"/>
                </a:cubicBezTo>
                <a:cubicBezTo>
                  <a:pt x="9896094" y="5755386"/>
                  <a:pt x="9860026" y="5592445"/>
                  <a:pt x="9836785" y="5498211"/>
                </a:cubicBezTo>
                <a:cubicBezTo>
                  <a:pt x="9813798" y="5403850"/>
                  <a:pt x="9774682" y="5255387"/>
                  <a:pt x="9749917" y="5168011"/>
                </a:cubicBezTo>
                <a:cubicBezTo>
                  <a:pt x="9725025" y="5080635"/>
                  <a:pt x="9672574" y="4912106"/>
                  <a:pt x="9632950" y="4793234"/>
                </a:cubicBezTo>
                <a:cubicBezTo>
                  <a:pt x="9593453" y="4674489"/>
                  <a:pt x="9522587" y="4480306"/>
                  <a:pt x="9475089" y="4361434"/>
                </a:cubicBezTo>
                <a:cubicBezTo>
                  <a:pt x="9427845" y="4242689"/>
                  <a:pt x="9361805" y="4085590"/>
                  <a:pt x="9328404" y="4012311"/>
                </a:cubicBezTo>
                <a:cubicBezTo>
                  <a:pt x="9295003" y="3939032"/>
                  <a:pt x="9216644" y="3779012"/>
                  <a:pt x="9154033" y="3656711"/>
                </a:cubicBezTo>
                <a:cubicBezTo>
                  <a:pt x="9091422" y="3534410"/>
                  <a:pt x="8991346" y="3351530"/>
                  <a:pt x="8931402" y="3250311"/>
                </a:cubicBezTo>
                <a:cubicBezTo>
                  <a:pt x="8871585" y="3149092"/>
                  <a:pt x="8771255" y="2989072"/>
                  <a:pt x="8708263" y="2894711"/>
                </a:cubicBezTo>
                <a:cubicBezTo>
                  <a:pt x="8645144" y="2800350"/>
                  <a:pt x="8547100" y="2660396"/>
                  <a:pt x="8490204" y="2583434"/>
                </a:cubicBezTo>
                <a:cubicBezTo>
                  <a:pt x="8433308" y="2506726"/>
                  <a:pt x="8330565" y="2375281"/>
                  <a:pt x="8261604" y="2291334"/>
                </a:cubicBezTo>
                <a:cubicBezTo>
                  <a:pt x="8192643" y="2207514"/>
                  <a:pt x="8115935" y="2116074"/>
                  <a:pt x="8091297" y="2088134"/>
                </a:cubicBezTo>
                <a:cubicBezTo>
                  <a:pt x="8066532" y="2060321"/>
                  <a:pt x="7963281" y="1952625"/>
                  <a:pt x="7862062" y="1848993"/>
                </a:cubicBezTo>
                <a:cubicBezTo>
                  <a:pt x="7760589" y="1745361"/>
                  <a:pt x="7614793" y="1607058"/>
                  <a:pt x="7538085" y="1541526"/>
                </a:cubicBezTo>
                <a:cubicBezTo>
                  <a:pt x="7461250" y="1475994"/>
                  <a:pt x="7393940" y="1422146"/>
                  <a:pt x="7388733" y="1422019"/>
                </a:cubicBezTo>
                <a:cubicBezTo>
                  <a:pt x="7388479" y="1422019"/>
                  <a:pt x="7388352" y="1422019"/>
                  <a:pt x="7388098" y="1422019"/>
                </a:cubicBezTo>
                <a:close/>
                <a:moveTo>
                  <a:pt x="6846316" y="7936484"/>
                </a:moveTo>
                <a:cubicBezTo>
                  <a:pt x="4848860" y="7936484"/>
                  <a:pt x="3211957" y="7940675"/>
                  <a:pt x="3208655" y="7946009"/>
                </a:cubicBezTo>
                <a:cubicBezTo>
                  <a:pt x="3205226" y="7951215"/>
                  <a:pt x="3235071" y="7962392"/>
                  <a:pt x="3274695" y="7970774"/>
                </a:cubicBezTo>
                <a:cubicBezTo>
                  <a:pt x="3314319" y="7979156"/>
                  <a:pt x="3429635" y="8003413"/>
                  <a:pt x="3530854" y="8025130"/>
                </a:cubicBezTo>
                <a:cubicBezTo>
                  <a:pt x="3632073" y="8046847"/>
                  <a:pt x="3755009" y="8072755"/>
                  <a:pt x="3804031" y="8082534"/>
                </a:cubicBezTo>
                <a:cubicBezTo>
                  <a:pt x="3852799" y="8092567"/>
                  <a:pt x="3989959" y="8121015"/>
                  <a:pt x="4108831" y="8146034"/>
                </a:cubicBezTo>
                <a:cubicBezTo>
                  <a:pt x="4227576" y="8171052"/>
                  <a:pt x="4367530" y="8200390"/>
                  <a:pt x="4419854" y="8211058"/>
                </a:cubicBezTo>
                <a:cubicBezTo>
                  <a:pt x="4472178" y="8221852"/>
                  <a:pt x="4552315" y="8238490"/>
                  <a:pt x="4597654" y="8248015"/>
                </a:cubicBezTo>
                <a:cubicBezTo>
                  <a:pt x="4642993" y="8257540"/>
                  <a:pt x="4763135" y="8282940"/>
                  <a:pt x="4864354" y="8304402"/>
                </a:cubicBezTo>
                <a:cubicBezTo>
                  <a:pt x="4965573" y="8325865"/>
                  <a:pt x="5145659" y="8363458"/>
                  <a:pt x="5264531" y="8387842"/>
                </a:cubicBezTo>
                <a:cubicBezTo>
                  <a:pt x="5383276" y="8412226"/>
                  <a:pt x="5496052" y="8436483"/>
                  <a:pt x="5514975" y="8441563"/>
                </a:cubicBezTo>
                <a:cubicBezTo>
                  <a:pt x="5528691" y="8445373"/>
                  <a:pt x="5363210" y="8447532"/>
                  <a:pt x="5113020" y="8447532"/>
                </a:cubicBezTo>
                <a:cubicBezTo>
                  <a:pt x="5014722" y="8447532"/>
                  <a:pt x="4903470" y="8447151"/>
                  <a:pt x="4784725" y="8446515"/>
                </a:cubicBezTo>
                <a:cubicBezTo>
                  <a:pt x="4696968" y="8446008"/>
                  <a:pt x="4608068" y="8445753"/>
                  <a:pt x="4520692" y="8445753"/>
                </a:cubicBezTo>
                <a:cubicBezTo>
                  <a:pt x="4169918" y="8445753"/>
                  <a:pt x="3841750" y="8449690"/>
                  <a:pt x="3689604" y="8456295"/>
                </a:cubicBezTo>
                <a:cubicBezTo>
                  <a:pt x="3507867" y="8464042"/>
                  <a:pt x="3265043" y="8475980"/>
                  <a:pt x="3149727" y="8482711"/>
                </a:cubicBezTo>
                <a:cubicBezTo>
                  <a:pt x="3034411" y="8489442"/>
                  <a:pt x="2871470" y="8500872"/>
                  <a:pt x="2787904" y="8508111"/>
                </a:cubicBezTo>
                <a:cubicBezTo>
                  <a:pt x="2704084" y="8515223"/>
                  <a:pt x="2506853" y="8532622"/>
                  <a:pt x="2349627" y="8546592"/>
                </a:cubicBezTo>
                <a:cubicBezTo>
                  <a:pt x="2192528" y="8560689"/>
                  <a:pt x="1989582" y="8580755"/>
                  <a:pt x="1898904" y="8591423"/>
                </a:cubicBezTo>
                <a:cubicBezTo>
                  <a:pt x="1807972" y="8602090"/>
                  <a:pt x="1665097" y="8619490"/>
                  <a:pt x="1581404" y="8630158"/>
                </a:cubicBezTo>
                <a:cubicBezTo>
                  <a:pt x="1497584" y="8640826"/>
                  <a:pt x="1348867" y="8660638"/>
                  <a:pt x="1251204" y="8674227"/>
                </a:cubicBezTo>
                <a:cubicBezTo>
                  <a:pt x="1153287" y="8687815"/>
                  <a:pt x="1019048" y="8707627"/>
                  <a:pt x="952627" y="8718042"/>
                </a:cubicBezTo>
                <a:cubicBezTo>
                  <a:pt x="886206" y="8728456"/>
                  <a:pt x="777748" y="8745982"/>
                  <a:pt x="711327" y="8756777"/>
                </a:cubicBezTo>
                <a:cubicBezTo>
                  <a:pt x="644906" y="8767445"/>
                  <a:pt x="565023" y="8781542"/>
                  <a:pt x="533527" y="8787765"/>
                </a:cubicBezTo>
                <a:cubicBezTo>
                  <a:pt x="502031" y="8793988"/>
                  <a:pt x="410591" y="8811133"/>
                  <a:pt x="330327" y="8825484"/>
                </a:cubicBezTo>
                <a:cubicBezTo>
                  <a:pt x="250063" y="8840089"/>
                  <a:pt x="142748" y="8861678"/>
                  <a:pt x="92075" y="8873744"/>
                </a:cubicBezTo>
                <a:cubicBezTo>
                  <a:pt x="41275" y="8885555"/>
                  <a:pt x="0" y="8898127"/>
                  <a:pt x="254" y="8901684"/>
                </a:cubicBezTo>
                <a:cubicBezTo>
                  <a:pt x="508" y="8905240"/>
                  <a:pt x="12827" y="8922385"/>
                  <a:pt x="27305" y="8939784"/>
                </a:cubicBezTo>
                <a:cubicBezTo>
                  <a:pt x="44958" y="8961247"/>
                  <a:pt x="59182" y="8968740"/>
                  <a:pt x="86106" y="8968740"/>
                </a:cubicBezTo>
                <a:cubicBezTo>
                  <a:pt x="90297" y="8968740"/>
                  <a:pt x="94869" y="8968613"/>
                  <a:pt x="99822" y="8968232"/>
                </a:cubicBezTo>
                <a:cubicBezTo>
                  <a:pt x="125349" y="8966327"/>
                  <a:pt x="217551" y="8956675"/>
                  <a:pt x="304927" y="8946769"/>
                </a:cubicBezTo>
                <a:cubicBezTo>
                  <a:pt x="392303" y="8936863"/>
                  <a:pt x="520827" y="8922512"/>
                  <a:pt x="590804" y="8915146"/>
                </a:cubicBezTo>
                <a:cubicBezTo>
                  <a:pt x="660527" y="8907652"/>
                  <a:pt x="814832" y="8892921"/>
                  <a:pt x="933704" y="8882507"/>
                </a:cubicBezTo>
                <a:cubicBezTo>
                  <a:pt x="1052449" y="8871839"/>
                  <a:pt x="1260983" y="8854567"/>
                  <a:pt x="1397127" y="8844026"/>
                </a:cubicBezTo>
                <a:cubicBezTo>
                  <a:pt x="1533271" y="8833485"/>
                  <a:pt x="1782064" y="8816467"/>
                  <a:pt x="1949704" y="8806307"/>
                </a:cubicBezTo>
                <a:cubicBezTo>
                  <a:pt x="2117217" y="8796147"/>
                  <a:pt x="2414397" y="8780907"/>
                  <a:pt x="2610104" y="8772652"/>
                </a:cubicBezTo>
                <a:cubicBezTo>
                  <a:pt x="2810891" y="8764143"/>
                  <a:pt x="3407283" y="8757539"/>
                  <a:pt x="3981704" y="8757412"/>
                </a:cubicBezTo>
                <a:cubicBezTo>
                  <a:pt x="4590796" y="8757412"/>
                  <a:pt x="5114544" y="8763381"/>
                  <a:pt x="5289804" y="8772271"/>
                </a:cubicBezTo>
                <a:cubicBezTo>
                  <a:pt x="5450332" y="8780526"/>
                  <a:pt x="5696204" y="8795639"/>
                  <a:pt x="5835904" y="8805926"/>
                </a:cubicBezTo>
                <a:cubicBezTo>
                  <a:pt x="5975604" y="8816213"/>
                  <a:pt x="6186932" y="8833358"/>
                  <a:pt x="6305804" y="8843899"/>
                </a:cubicBezTo>
                <a:cubicBezTo>
                  <a:pt x="6424549" y="8854440"/>
                  <a:pt x="6641592" y="8874506"/>
                  <a:pt x="6788404" y="8888602"/>
                </a:cubicBezTo>
                <a:cubicBezTo>
                  <a:pt x="6935089" y="8902700"/>
                  <a:pt x="7143623" y="8923020"/>
                  <a:pt x="7251827" y="8933688"/>
                </a:cubicBezTo>
                <a:cubicBezTo>
                  <a:pt x="7360031" y="8944483"/>
                  <a:pt x="7537323" y="8961755"/>
                  <a:pt x="7645527" y="8972423"/>
                </a:cubicBezTo>
                <a:cubicBezTo>
                  <a:pt x="7753731" y="8982964"/>
                  <a:pt x="7939532" y="8999855"/>
                  <a:pt x="8058404" y="9010142"/>
                </a:cubicBezTo>
                <a:cubicBezTo>
                  <a:pt x="8177148" y="9020428"/>
                  <a:pt x="8354186" y="9034526"/>
                  <a:pt x="8452104" y="9041257"/>
                </a:cubicBezTo>
                <a:cubicBezTo>
                  <a:pt x="8549767" y="9048242"/>
                  <a:pt x="8715629" y="9059672"/>
                  <a:pt x="8820404" y="9067038"/>
                </a:cubicBezTo>
                <a:cubicBezTo>
                  <a:pt x="8925052" y="9074277"/>
                  <a:pt x="9147936" y="9086342"/>
                  <a:pt x="9315704" y="9093581"/>
                </a:cubicBezTo>
                <a:cubicBezTo>
                  <a:pt x="9483344" y="9101074"/>
                  <a:pt x="9940544" y="9109964"/>
                  <a:pt x="10331704" y="9113774"/>
                </a:cubicBezTo>
                <a:cubicBezTo>
                  <a:pt x="10484358" y="9115171"/>
                  <a:pt x="10616946" y="9115933"/>
                  <a:pt x="10736960" y="9115933"/>
                </a:cubicBezTo>
                <a:cubicBezTo>
                  <a:pt x="11040618" y="9115933"/>
                  <a:pt x="11263248" y="9111107"/>
                  <a:pt x="11525504" y="9100058"/>
                </a:cubicBezTo>
                <a:cubicBezTo>
                  <a:pt x="11790807" y="9088755"/>
                  <a:pt x="12039473" y="9076563"/>
                  <a:pt x="12077827" y="9072752"/>
                </a:cubicBezTo>
                <a:cubicBezTo>
                  <a:pt x="12116181" y="9068943"/>
                  <a:pt x="12256261" y="9057640"/>
                  <a:pt x="12389104" y="9047480"/>
                </a:cubicBezTo>
                <a:cubicBezTo>
                  <a:pt x="12521692" y="9037320"/>
                  <a:pt x="12698857" y="9023477"/>
                  <a:pt x="12782804" y="9016365"/>
                </a:cubicBezTo>
                <a:cubicBezTo>
                  <a:pt x="12866624" y="9009380"/>
                  <a:pt x="13006451" y="8995028"/>
                  <a:pt x="13093827" y="8984488"/>
                </a:cubicBezTo>
                <a:cubicBezTo>
                  <a:pt x="13181203" y="8973947"/>
                  <a:pt x="13326871" y="8956167"/>
                  <a:pt x="13417804" y="8945245"/>
                </a:cubicBezTo>
                <a:cubicBezTo>
                  <a:pt x="13508609" y="8934196"/>
                  <a:pt x="13602208" y="8921369"/>
                  <a:pt x="13625957" y="8916670"/>
                </a:cubicBezTo>
                <a:cubicBezTo>
                  <a:pt x="13649452" y="8911971"/>
                  <a:pt x="13675233" y="8898382"/>
                  <a:pt x="13682980" y="8886571"/>
                </a:cubicBezTo>
                <a:cubicBezTo>
                  <a:pt x="13690727" y="8874760"/>
                  <a:pt x="13694283" y="8861678"/>
                  <a:pt x="13690727" y="8857488"/>
                </a:cubicBezTo>
                <a:cubicBezTo>
                  <a:pt x="13689838" y="8856472"/>
                  <a:pt x="13680568" y="8855964"/>
                  <a:pt x="13664818" y="8855964"/>
                </a:cubicBezTo>
                <a:cubicBezTo>
                  <a:pt x="13620750" y="8855964"/>
                  <a:pt x="13525754" y="8859901"/>
                  <a:pt x="13417804" y="8866505"/>
                </a:cubicBezTo>
                <a:cubicBezTo>
                  <a:pt x="13235940" y="8877681"/>
                  <a:pt x="12807061" y="8882761"/>
                  <a:pt x="12071604" y="8882761"/>
                </a:cubicBezTo>
                <a:cubicBezTo>
                  <a:pt x="11367643" y="8882634"/>
                  <a:pt x="10879328" y="8876792"/>
                  <a:pt x="10668127" y="8866124"/>
                </a:cubicBezTo>
                <a:cubicBezTo>
                  <a:pt x="10489946" y="8857107"/>
                  <a:pt x="10238485" y="8844407"/>
                  <a:pt x="10109327" y="8838057"/>
                </a:cubicBezTo>
                <a:cubicBezTo>
                  <a:pt x="9980168" y="8831707"/>
                  <a:pt x="9771507" y="8820277"/>
                  <a:pt x="9645904" y="8812784"/>
                </a:cubicBezTo>
                <a:cubicBezTo>
                  <a:pt x="9520047" y="8805545"/>
                  <a:pt x="9262872" y="8787892"/>
                  <a:pt x="9074404" y="8773795"/>
                </a:cubicBezTo>
                <a:cubicBezTo>
                  <a:pt x="8885809" y="8759698"/>
                  <a:pt x="8686419" y="8744331"/>
                  <a:pt x="8631555" y="8739251"/>
                </a:cubicBezTo>
                <a:cubicBezTo>
                  <a:pt x="8576691" y="8734298"/>
                  <a:pt x="8529573" y="8726043"/>
                  <a:pt x="8526907" y="8720836"/>
                </a:cubicBezTo>
                <a:cubicBezTo>
                  <a:pt x="8523985" y="8715628"/>
                  <a:pt x="8563356" y="8696325"/>
                  <a:pt x="8613902" y="8677656"/>
                </a:cubicBezTo>
                <a:cubicBezTo>
                  <a:pt x="8664575" y="8659240"/>
                  <a:pt x="8785986" y="8613013"/>
                  <a:pt x="8883777" y="8574913"/>
                </a:cubicBezTo>
                <a:cubicBezTo>
                  <a:pt x="8981440" y="8536940"/>
                  <a:pt x="9097136" y="8492109"/>
                  <a:pt x="9140825" y="8475345"/>
                </a:cubicBezTo>
                <a:cubicBezTo>
                  <a:pt x="9184513" y="8458453"/>
                  <a:pt x="9256014" y="8431022"/>
                  <a:pt x="9299702" y="8414258"/>
                </a:cubicBezTo>
                <a:cubicBezTo>
                  <a:pt x="9343390" y="8397367"/>
                  <a:pt x="9484741" y="8342757"/>
                  <a:pt x="9614027" y="8292719"/>
                </a:cubicBezTo>
                <a:cubicBezTo>
                  <a:pt x="9743185" y="8242808"/>
                  <a:pt x="9891903" y="8185403"/>
                  <a:pt x="9944227" y="8165084"/>
                </a:cubicBezTo>
                <a:cubicBezTo>
                  <a:pt x="9996551" y="8144890"/>
                  <a:pt x="10135235" y="8090915"/>
                  <a:pt x="10252202" y="8045196"/>
                </a:cubicBezTo>
                <a:cubicBezTo>
                  <a:pt x="10369169" y="7999602"/>
                  <a:pt x="10470642" y="7962265"/>
                  <a:pt x="10477627" y="7962265"/>
                </a:cubicBezTo>
                <a:cubicBezTo>
                  <a:pt x="10484611" y="7962265"/>
                  <a:pt x="10487406" y="7956550"/>
                  <a:pt x="10484104" y="7949565"/>
                </a:cubicBezTo>
                <a:cubicBezTo>
                  <a:pt x="10479913" y="7941056"/>
                  <a:pt x="9254363" y="7936865"/>
                  <a:pt x="6846189" y="7936865"/>
                </a:cubicBezTo>
                <a:close/>
              </a:path>
            </a:pathLst>
          </a:custGeom>
          <a:blipFill rotWithShape="1">
            <a:blip r:embed="rId3">
              <a:alphaModFix/>
            </a:blip>
            <a:stretch>
              <a:fillRect l="-3315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1"/>
          <p:cNvSpPr/>
          <p:nvPr/>
        </p:nvSpPr>
        <p:spPr>
          <a:xfrm>
            <a:off x="13201650" y="1028700"/>
            <a:ext cx="4080676" cy="1181626"/>
          </a:xfrm>
          <a:custGeom>
            <a:avLst/>
            <a:gdLst/>
            <a:ahLst/>
            <a:cxnLst/>
            <a:rect l="l" t="t" r="r" b="b"/>
            <a:pathLst>
              <a:path w="4080676" h="1181626" extrusionOk="0">
                <a:moveTo>
                  <a:pt x="0" y="0"/>
                </a:moveTo>
                <a:lnTo>
                  <a:pt x="4080676" y="0"/>
                </a:lnTo>
                <a:lnTo>
                  <a:pt x="4080676" y="1181626"/>
                </a:lnTo>
                <a:lnTo>
                  <a:pt x="0" y="118162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
          <p:cNvSpPr/>
          <p:nvPr/>
        </p:nvSpPr>
        <p:spPr>
          <a:xfrm>
            <a:off x="-76339" y="8579137"/>
            <a:ext cx="18440678" cy="3626667"/>
          </a:xfrm>
          <a:custGeom>
            <a:avLst/>
            <a:gdLst/>
            <a:ahLst/>
            <a:cxnLst/>
            <a:rect l="l" t="t" r="r" b="b"/>
            <a:pathLst>
              <a:path w="18440678" h="3626667" extrusionOk="0">
                <a:moveTo>
                  <a:pt x="0" y="0"/>
                </a:moveTo>
                <a:lnTo>
                  <a:pt x="18440678" y="0"/>
                </a:lnTo>
                <a:lnTo>
                  <a:pt x="18440678" y="3626667"/>
                </a:lnTo>
                <a:lnTo>
                  <a:pt x="0" y="362666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1"/>
          <p:cNvSpPr txBox="1"/>
          <p:nvPr/>
        </p:nvSpPr>
        <p:spPr>
          <a:xfrm>
            <a:off x="6705600" y="6550104"/>
            <a:ext cx="10553700" cy="110799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3600"/>
              <a:buFont typeface="Arial"/>
              <a:buNone/>
            </a:pPr>
            <a:endParaRPr sz="3600" b="0" i="0" u="none" strike="noStrike" cap="none">
              <a:solidFill>
                <a:srgbClr val="0B2E66"/>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3600"/>
              <a:buFont typeface="Arial"/>
              <a:buNone/>
            </a:pPr>
            <a:r>
              <a:rPr lang="en-US" sz="3600" b="0" i="0" u="none" strike="noStrike" cap="none">
                <a:solidFill>
                  <a:srgbClr val="0B2E66"/>
                </a:solidFill>
                <a:latin typeface="Montserrat"/>
                <a:ea typeface="Montserrat"/>
                <a:cs typeface="Montserrat"/>
                <a:sym typeface="Montserrat"/>
              </a:rPr>
              <a:t>August 21,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25"/>
          <p:cNvGrpSpPr/>
          <p:nvPr/>
        </p:nvGrpSpPr>
        <p:grpSpPr>
          <a:xfrm>
            <a:off x="15247824" y="-156257"/>
            <a:ext cx="3040175" cy="10431661"/>
            <a:chOff x="0" y="-38100"/>
            <a:chExt cx="800705" cy="2747433"/>
          </a:xfrm>
        </p:grpSpPr>
        <p:sp>
          <p:nvSpPr>
            <p:cNvPr id="201" name="Google Shape;201;p25"/>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25"/>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3" name="Google Shape;203;p25"/>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p25"/>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 name="Google Shape;205;p25" descr="A room with a brick floor and a pipe&#10;&#10;Description automatically generated"/>
          <p:cNvPicPr preferRelativeResize="0"/>
          <p:nvPr/>
        </p:nvPicPr>
        <p:blipFill rotWithShape="1">
          <a:blip r:embed="rId5">
            <a:alphaModFix/>
          </a:blip>
          <a:srcRect/>
          <a:stretch/>
        </p:blipFill>
        <p:spPr>
          <a:xfrm rot="5400000">
            <a:off x="-72233" y="2472537"/>
            <a:ext cx="9621119" cy="5416690"/>
          </a:xfrm>
          <a:prstGeom prst="rect">
            <a:avLst/>
          </a:prstGeom>
          <a:noFill/>
          <a:ln>
            <a:noFill/>
          </a:ln>
        </p:spPr>
      </p:pic>
      <p:pic>
        <p:nvPicPr>
          <p:cNvPr id="206" name="Google Shape;206;p25" descr="A ceiling with wood panels&#10;&#10;Description automatically generated"/>
          <p:cNvPicPr preferRelativeResize="0"/>
          <p:nvPr/>
        </p:nvPicPr>
        <p:blipFill rotWithShape="1">
          <a:blip r:embed="rId6">
            <a:alphaModFix/>
          </a:blip>
          <a:srcRect/>
          <a:stretch/>
        </p:blipFill>
        <p:spPr>
          <a:xfrm rot="5400000">
            <a:off x="5808410" y="2474062"/>
            <a:ext cx="9621118" cy="54166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pSp>
        <p:nvGrpSpPr>
          <p:cNvPr id="212" name="Google Shape;212;p42"/>
          <p:cNvGrpSpPr/>
          <p:nvPr/>
        </p:nvGrpSpPr>
        <p:grpSpPr>
          <a:xfrm>
            <a:off x="15247824" y="-156257"/>
            <a:ext cx="3040175" cy="10431661"/>
            <a:chOff x="0" y="-38100"/>
            <a:chExt cx="800705" cy="2747433"/>
          </a:xfrm>
        </p:grpSpPr>
        <p:sp>
          <p:nvSpPr>
            <p:cNvPr id="213" name="Google Shape;213;p42"/>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42"/>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5" name="Google Shape;215;p42"/>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42"/>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7" name="Google Shape;217;p42" descr="A room with graffiti on the walls&#10;&#10;Description automatically generated"/>
          <p:cNvPicPr preferRelativeResize="0"/>
          <p:nvPr/>
        </p:nvPicPr>
        <p:blipFill rotWithShape="1">
          <a:blip r:embed="rId5">
            <a:alphaModFix/>
          </a:blip>
          <a:srcRect/>
          <a:stretch/>
        </p:blipFill>
        <p:spPr>
          <a:xfrm rot="5400000">
            <a:off x="-46486" y="2540553"/>
            <a:ext cx="9246706" cy="5205895"/>
          </a:xfrm>
          <a:prstGeom prst="rect">
            <a:avLst/>
          </a:prstGeom>
          <a:noFill/>
          <a:ln>
            <a:noFill/>
          </a:ln>
        </p:spPr>
      </p:pic>
      <p:pic>
        <p:nvPicPr>
          <p:cNvPr id="218" name="Google Shape;218;p42" descr="A kitchen with broken walls and a sink&#10;&#10;Description automatically generated with medium confidence"/>
          <p:cNvPicPr preferRelativeResize="0"/>
          <p:nvPr/>
        </p:nvPicPr>
        <p:blipFill rotWithShape="1">
          <a:blip r:embed="rId6">
            <a:alphaModFix/>
          </a:blip>
          <a:srcRect/>
          <a:stretch/>
        </p:blipFill>
        <p:spPr>
          <a:xfrm rot="5400000">
            <a:off x="5759531" y="2540551"/>
            <a:ext cx="9246709" cy="52058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3"/>
          <p:cNvSpPr/>
          <p:nvPr/>
        </p:nvSpPr>
        <p:spPr>
          <a:xfrm>
            <a:off x="6236362" y="5585384"/>
            <a:ext cx="5019918" cy="3953185"/>
          </a:xfrm>
          <a:custGeom>
            <a:avLst/>
            <a:gdLst/>
            <a:ahLst/>
            <a:cxnLst/>
            <a:rect l="l" t="t" r="r" b="b"/>
            <a:pathLst>
              <a:path w="5019918" h="3953185" extrusionOk="0">
                <a:moveTo>
                  <a:pt x="0" y="0"/>
                </a:moveTo>
                <a:lnTo>
                  <a:pt x="5019918" y="0"/>
                </a:lnTo>
                <a:lnTo>
                  <a:pt x="5019918" y="3953186"/>
                </a:lnTo>
                <a:lnTo>
                  <a:pt x="0" y="39531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43"/>
          <p:cNvSpPr txBox="1"/>
          <p:nvPr/>
        </p:nvSpPr>
        <p:spPr>
          <a:xfrm>
            <a:off x="4342989" y="748431"/>
            <a:ext cx="8806664" cy="178510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0"/>
              <a:buFont typeface="Arial"/>
              <a:buNone/>
            </a:pPr>
            <a:r>
              <a:rPr lang="en-US" sz="11000" b="0" i="0" u="none" strike="noStrike" cap="none">
                <a:solidFill>
                  <a:schemeClr val="lt1"/>
                </a:solidFill>
                <a:latin typeface="Calibri"/>
                <a:ea typeface="Calibri"/>
                <a:cs typeface="Calibri"/>
                <a:sym typeface="Calibri"/>
              </a:rPr>
              <a:t>WELCOME</a:t>
            </a:r>
            <a:endParaRPr sz="1400" b="0" i="0" u="none" strike="noStrike" cap="none">
              <a:solidFill>
                <a:srgbClr val="000000"/>
              </a:solidFill>
              <a:latin typeface="Arial"/>
              <a:ea typeface="Arial"/>
              <a:cs typeface="Arial"/>
              <a:sym typeface="Arial"/>
            </a:endParaRPr>
          </a:p>
        </p:txBody>
      </p:sp>
      <p:sp>
        <p:nvSpPr>
          <p:cNvPr id="225" name="Google Shape;225;p43"/>
          <p:cNvSpPr txBox="1"/>
          <p:nvPr/>
        </p:nvSpPr>
        <p:spPr>
          <a:xfrm>
            <a:off x="2386622" y="656575"/>
            <a:ext cx="12719398" cy="10156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TIMELINE TO TODAY</a:t>
            </a:r>
            <a:endParaRPr sz="1400" b="0" i="0" u="none" strike="noStrike" cap="none">
              <a:solidFill>
                <a:srgbClr val="000000"/>
              </a:solidFill>
              <a:latin typeface="Arial"/>
              <a:ea typeface="Arial"/>
              <a:cs typeface="Arial"/>
              <a:sym typeface="Arial"/>
            </a:endParaRPr>
          </a:p>
        </p:txBody>
      </p:sp>
      <p:pic>
        <p:nvPicPr>
          <p:cNvPr id="226" name="Google Shape;226;p43"/>
          <p:cNvPicPr preferRelativeResize="0"/>
          <p:nvPr/>
        </p:nvPicPr>
        <p:blipFill rotWithShape="1">
          <a:blip r:embed="rId4">
            <a:alphaModFix/>
          </a:blip>
          <a:srcRect/>
          <a:stretch/>
        </p:blipFill>
        <p:spPr>
          <a:xfrm>
            <a:off x="834579" y="2097479"/>
            <a:ext cx="16618841" cy="69758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4"/>
          <p:cNvSpPr txBox="1"/>
          <p:nvPr/>
        </p:nvSpPr>
        <p:spPr>
          <a:xfrm>
            <a:off x="1394847" y="933450"/>
            <a:ext cx="13079910" cy="10156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ALTERNATIVES EXPLORED</a:t>
            </a:r>
            <a:endParaRPr sz="1400" b="0" i="0" u="none" strike="noStrike" cap="none">
              <a:solidFill>
                <a:srgbClr val="000000"/>
              </a:solidFill>
              <a:latin typeface="Arial"/>
              <a:ea typeface="Arial"/>
              <a:cs typeface="Arial"/>
              <a:sym typeface="Arial"/>
            </a:endParaRPr>
          </a:p>
        </p:txBody>
      </p:sp>
      <p:grpSp>
        <p:nvGrpSpPr>
          <p:cNvPr id="233" name="Google Shape;233;p44"/>
          <p:cNvGrpSpPr/>
          <p:nvPr/>
        </p:nvGrpSpPr>
        <p:grpSpPr>
          <a:xfrm>
            <a:off x="15247824" y="-156257"/>
            <a:ext cx="3040175" cy="10431661"/>
            <a:chOff x="0" y="-38100"/>
            <a:chExt cx="800705" cy="2747433"/>
          </a:xfrm>
        </p:grpSpPr>
        <p:sp>
          <p:nvSpPr>
            <p:cNvPr id="234" name="Google Shape;234;p44"/>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44"/>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6" name="Google Shape;236;p44"/>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44"/>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38" name="Google Shape;238;p44"/>
          <p:cNvCxnSpPr/>
          <p:nvPr/>
        </p:nvCxnSpPr>
        <p:spPr>
          <a:xfrm>
            <a:off x="1394847" y="2256816"/>
            <a:ext cx="12904813"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cxnSp>
      <p:sp>
        <p:nvSpPr>
          <p:cNvPr id="239" name="Google Shape;239;p44"/>
          <p:cNvSpPr/>
          <p:nvPr/>
        </p:nvSpPr>
        <p:spPr>
          <a:xfrm>
            <a:off x="1760163" y="3700589"/>
            <a:ext cx="3190672" cy="2885821"/>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Montserrat"/>
                <a:ea typeface="Montserrat"/>
                <a:cs typeface="Montserrat"/>
                <a:sym typeface="Montserrat"/>
              </a:rPr>
              <a:t>NO ACTION</a:t>
            </a:r>
            <a:endParaRPr sz="1400" b="0" i="0" u="none" strike="noStrike" cap="none">
              <a:solidFill>
                <a:srgbClr val="000000"/>
              </a:solidFill>
              <a:latin typeface="Montserrat"/>
              <a:ea typeface="Montserrat"/>
              <a:cs typeface="Montserrat"/>
              <a:sym typeface="Montserrat"/>
            </a:endParaRPr>
          </a:p>
        </p:txBody>
      </p:sp>
      <p:sp>
        <p:nvSpPr>
          <p:cNvPr id="240" name="Google Shape;240;p44"/>
          <p:cNvSpPr/>
          <p:nvPr/>
        </p:nvSpPr>
        <p:spPr>
          <a:xfrm>
            <a:off x="1760163" y="6894644"/>
            <a:ext cx="3190672" cy="2885821"/>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Montserrat"/>
                <a:ea typeface="Montserrat"/>
                <a:cs typeface="Montserrat"/>
                <a:sym typeface="Montserrat"/>
              </a:rPr>
              <a:t>DEMO BY PROPERTY OWNER</a:t>
            </a:r>
            <a:endParaRPr sz="1400" b="0" i="0" u="none" strike="noStrike" cap="none">
              <a:solidFill>
                <a:srgbClr val="000000"/>
              </a:solidFill>
              <a:latin typeface="Montserrat"/>
              <a:ea typeface="Montserrat"/>
              <a:cs typeface="Montserrat"/>
              <a:sym typeface="Montserrat"/>
            </a:endParaRPr>
          </a:p>
        </p:txBody>
      </p:sp>
      <p:sp>
        <p:nvSpPr>
          <p:cNvPr id="241" name="Google Shape;241;p44"/>
          <p:cNvSpPr/>
          <p:nvPr/>
        </p:nvSpPr>
        <p:spPr>
          <a:xfrm>
            <a:off x="8866196" y="3805706"/>
            <a:ext cx="3990132" cy="2885821"/>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Montserrat"/>
                <a:ea typeface="Montserrat"/>
                <a:cs typeface="Montserrat"/>
                <a:sym typeface="Montserrat"/>
              </a:rPr>
              <a:t>PRESERVATION</a:t>
            </a:r>
            <a:endParaRPr sz="3200" b="0" i="0" u="none" strike="noStrike" cap="none">
              <a:solidFill>
                <a:srgbClr val="000000"/>
              </a:solidFill>
              <a:latin typeface="Montserrat"/>
              <a:ea typeface="Montserrat"/>
              <a:cs typeface="Montserrat"/>
              <a:sym typeface="Montserrat"/>
            </a:endParaRPr>
          </a:p>
        </p:txBody>
      </p:sp>
      <p:sp>
        <p:nvSpPr>
          <p:cNvPr id="242" name="Google Shape;242;p44"/>
          <p:cNvSpPr/>
          <p:nvPr/>
        </p:nvSpPr>
        <p:spPr>
          <a:xfrm>
            <a:off x="9757820" y="7342489"/>
            <a:ext cx="2226677" cy="190421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Montserrat"/>
                <a:ea typeface="Montserrat"/>
                <a:cs typeface="Montserrat"/>
                <a:sym typeface="Montserrat"/>
              </a:rPr>
              <a:t>Adaptive re-use 1</a:t>
            </a:r>
            <a:endParaRPr sz="1400" b="1" i="0" u="none" strike="noStrike" cap="none">
              <a:solidFill>
                <a:srgbClr val="000000"/>
              </a:solidFill>
              <a:latin typeface="Montserrat"/>
              <a:ea typeface="Montserrat"/>
              <a:cs typeface="Montserrat"/>
              <a:sym typeface="Montserrat"/>
            </a:endParaRPr>
          </a:p>
        </p:txBody>
      </p:sp>
      <p:sp>
        <p:nvSpPr>
          <p:cNvPr id="243" name="Google Shape;243;p44"/>
          <p:cNvSpPr txBox="1"/>
          <p:nvPr/>
        </p:nvSpPr>
        <p:spPr>
          <a:xfrm>
            <a:off x="1283549" y="2523359"/>
            <a:ext cx="41439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Montserrat"/>
                <a:ea typeface="Montserrat"/>
                <a:cs typeface="Montserrat"/>
                <a:sym typeface="Montserrat"/>
              </a:rPr>
              <a:t>As required by state law:</a:t>
            </a:r>
            <a:endParaRPr sz="3200" b="0" i="0" u="none" strike="noStrike" cap="none">
              <a:solidFill>
                <a:srgbClr val="000000"/>
              </a:solidFill>
              <a:latin typeface="Montserrat"/>
              <a:ea typeface="Montserrat"/>
              <a:cs typeface="Montserrat"/>
              <a:sym typeface="Montserrat"/>
            </a:endParaRPr>
          </a:p>
        </p:txBody>
      </p:sp>
      <p:sp>
        <p:nvSpPr>
          <p:cNvPr id="244" name="Google Shape;244;p44"/>
          <p:cNvSpPr txBox="1"/>
          <p:nvPr/>
        </p:nvSpPr>
        <p:spPr>
          <a:xfrm>
            <a:off x="7793905" y="2552186"/>
            <a:ext cx="5822533"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Montserrat"/>
                <a:ea typeface="Montserrat"/>
                <a:cs typeface="Montserrat"/>
                <a:sym typeface="Montserrat"/>
              </a:rPr>
              <a:t>Additional alternatives pursued by City:</a:t>
            </a:r>
            <a:endParaRPr sz="3200" b="0" i="0" u="none" strike="noStrike" cap="none">
              <a:solidFill>
                <a:srgbClr val="000000"/>
              </a:solidFill>
              <a:latin typeface="Montserrat"/>
              <a:ea typeface="Montserrat"/>
              <a:cs typeface="Montserrat"/>
              <a:sym typeface="Montserrat"/>
            </a:endParaRPr>
          </a:p>
        </p:txBody>
      </p:sp>
      <p:sp>
        <p:nvSpPr>
          <p:cNvPr id="245" name="Google Shape;245;p44"/>
          <p:cNvSpPr/>
          <p:nvPr/>
        </p:nvSpPr>
        <p:spPr>
          <a:xfrm>
            <a:off x="7144609" y="7342489"/>
            <a:ext cx="2226677" cy="190421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Montserrat"/>
                <a:ea typeface="Montserrat"/>
                <a:cs typeface="Montserrat"/>
                <a:sym typeface="Montserrat"/>
              </a:rPr>
              <a:t>Mothball</a:t>
            </a:r>
            <a:endParaRPr sz="1400" b="1" i="0" u="none" strike="noStrike" cap="none">
              <a:solidFill>
                <a:srgbClr val="000000"/>
              </a:solidFill>
              <a:latin typeface="Montserrat"/>
              <a:ea typeface="Montserrat"/>
              <a:cs typeface="Montserrat"/>
              <a:sym typeface="Montserrat"/>
            </a:endParaRPr>
          </a:p>
        </p:txBody>
      </p:sp>
      <p:sp>
        <p:nvSpPr>
          <p:cNvPr id="246" name="Google Shape;246;p44"/>
          <p:cNvSpPr/>
          <p:nvPr/>
        </p:nvSpPr>
        <p:spPr>
          <a:xfrm>
            <a:off x="12248080" y="7342488"/>
            <a:ext cx="2226677" cy="190421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Montserrat"/>
                <a:ea typeface="Montserrat"/>
                <a:cs typeface="Montserrat"/>
                <a:sym typeface="Montserrat"/>
              </a:rPr>
              <a:t>Adaptive re-use 2</a:t>
            </a:r>
            <a:endParaRPr sz="1400" b="1" i="0" u="none" strike="noStrike" cap="none">
              <a:solidFill>
                <a:srgbClr val="000000"/>
              </a:solidFill>
              <a:latin typeface="Montserrat"/>
              <a:ea typeface="Montserrat"/>
              <a:cs typeface="Montserrat"/>
              <a:sym typeface="Montserrat"/>
            </a:endParaRPr>
          </a:p>
        </p:txBody>
      </p:sp>
      <p:cxnSp>
        <p:nvCxnSpPr>
          <p:cNvPr id="247" name="Google Shape;247;p44"/>
          <p:cNvCxnSpPr>
            <a:stCxn id="241" idx="2"/>
          </p:cNvCxnSpPr>
          <p:nvPr/>
        </p:nvCxnSpPr>
        <p:spPr>
          <a:xfrm flipH="1">
            <a:off x="8617562" y="6691527"/>
            <a:ext cx="2243700" cy="474600"/>
          </a:xfrm>
          <a:prstGeom prst="straightConnector1">
            <a:avLst/>
          </a:prstGeom>
          <a:noFill/>
          <a:ln w="9525" cap="flat" cmpd="sng">
            <a:solidFill>
              <a:srgbClr val="4A7DBA"/>
            </a:solidFill>
            <a:prstDash val="solid"/>
            <a:round/>
            <a:headEnd type="none" w="sm" len="sm"/>
            <a:tailEnd type="triangle" w="med" len="med"/>
          </a:ln>
        </p:spPr>
      </p:cxnSp>
      <p:cxnSp>
        <p:nvCxnSpPr>
          <p:cNvPr id="248" name="Google Shape;248;p44"/>
          <p:cNvCxnSpPr>
            <a:stCxn id="241" idx="2"/>
          </p:cNvCxnSpPr>
          <p:nvPr/>
        </p:nvCxnSpPr>
        <p:spPr>
          <a:xfrm>
            <a:off x="10861262" y="6691527"/>
            <a:ext cx="2622300" cy="558300"/>
          </a:xfrm>
          <a:prstGeom prst="straightConnector1">
            <a:avLst/>
          </a:prstGeom>
          <a:noFill/>
          <a:ln w="9525" cap="flat" cmpd="sng">
            <a:solidFill>
              <a:srgbClr val="4A7DBA"/>
            </a:solidFill>
            <a:prstDash val="solid"/>
            <a:round/>
            <a:headEnd type="none" w="sm" len="sm"/>
            <a:tailEnd type="triangle" w="med" len="med"/>
          </a:ln>
        </p:spPr>
      </p:cxnSp>
      <p:cxnSp>
        <p:nvCxnSpPr>
          <p:cNvPr id="249" name="Google Shape;249;p44"/>
          <p:cNvCxnSpPr>
            <a:stCxn id="241" idx="2"/>
          </p:cNvCxnSpPr>
          <p:nvPr/>
        </p:nvCxnSpPr>
        <p:spPr>
          <a:xfrm>
            <a:off x="10861262" y="6691527"/>
            <a:ext cx="0" cy="474600"/>
          </a:xfrm>
          <a:prstGeom prst="straightConnector1">
            <a:avLst/>
          </a:prstGeom>
          <a:noFill/>
          <a:ln w="9525" cap="flat" cmpd="sng">
            <a:solidFill>
              <a:srgbClr val="4A7DBA"/>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3"/>
          <p:cNvSpPr txBox="1"/>
          <p:nvPr/>
        </p:nvSpPr>
        <p:spPr>
          <a:xfrm>
            <a:off x="1219200" y="933450"/>
            <a:ext cx="13944600" cy="879664"/>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5299"/>
              <a:buFont typeface="Arial"/>
              <a:buNone/>
            </a:pPr>
            <a:r>
              <a:rPr lang="en-US" sz="5299" b="1" i="0" u="none" strike="noStrike" cap="none">
                <a:solidFill>
                  <a:srgbClr val="0B2E66"/>
                </a:solidFill>
                <a:latin typeface="Montserrat"/>
                <a:ea typeface="Montserrat"/>
                <a:cs typeface="Montserrat"/>
                <a:sym typeface="Montserrat"/>
              </a:rPr>
              <a:t>Financial Feasibility Analysis</a:t>
            </a:r>
            <a:endParaRPr sz="1400" b="0" i="0" u="none" strike="noStrike" cap="none">
              <a:solidFill>
                <a:srgbClr val="000000"/>
              </a:solidFill>
              <a:latin typeface="Arial"/>
              <a:ea typeface="Arial"/>
              <a:cs typeface="Arial"/>
              <a:sym typeface="Arial"/>
            </a:endParaRPr>
          </a:p>
        </p:txBody>
      </p:sp>
      <p:grpSp>
        <p:nvGrpSpPr>
          <p:cNvPr id="256" name="Google Shape;256;p13"/>
          <p:cNvGrpSpPr/>
          <p:nvPr/>
        </p:nvGrpSpPr>
        <p:grpSpPr>
          <a:xfrm>
            <a:off x="15247824" y="-156257"/>
            <a:ext cx="3040175" cy="10431661"/>
            <a:chOff x="0" y="-38100"/>
            <a:chExt cx="800705" cy="2747433"/>
          </a:xfrm>
        </p:grpSpPr>
        <p:sp>
          <p:nvSpPr>
            <p:cNvPr id="257" name="Google Shape;257;p13"/>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13"/>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9" name="Google Shape;259;p13"/>
          <p:cNvSpPr/>
          <p:nvPr/>
        </p:nvSpPr>
        <p:spPr>
          <a:xfrm>
            <a:off x="10992621" y="933450"/>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13"/>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261" name="Google Shape;261;p13"/>
          <p:cNvGraphicFramePr/>
          <p:nvPr/>
        </p:nvGraphicFramePr>
        <p:xfrm>
          <a:off x="1052132" y="2451100"/>
          <a:ext cx="12192000" cy="5577890"/>
        </p:xfrm>
        <a:graphic>
          <a:graphicData uri="http://schemas.openxmlformats.org/drawingml/2006/table">
            <a:tbl>
              <a:tblPr firstRow="1" bandRow="1">
                <a:noFill/>
                <a:tableStyleId>{D4F2FE0C-F8B8-45C0-9F63-F710335471D1}</a:tableStyleId>
              </a:tblPr>
              <a:tblGrid>
                <a:gridCol w="2489350">
                  <a:extLst>
                    <a:ext uri="{9D8B030D-6E8A-4147-A177-3AD203B41FA5}">
                      <a16:colId xmlns:a16="http://schemas.microsoft.com/office/drawing/2014/main" val="20000"/>
                    </a:ext>
                  </a:extLst>
                </a:gridCol>
                <a:gridCol w="238745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90170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lt1"/>
                          </a:solidFill>
                        </a:rPr>
                        <a:t>Multi-family housing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Senior Housing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Mid-scale Hotel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Upscale Hotel</a:t>
                      </a:r>
                      <a:endParaRPr sz="1400" u="none" strike="noStrike" cap="none"/>
                    </a:p>
                  </a:txBody>
                  <a:tcPr marL="91450" marR="91450" marT="45725" marB="45725"/>
                </a:tc>
                <a:extLst>
                  <a:ext uri="{0D108BD9-81ED-4DB2-BD59-A6C34878D82A}">
                    <a16:rowId xmlns:a16="http://schemas.microsoft.com/office/drawing/2014/main" val="10000"/>
                  </a:ext>
                </a:extLst>
              </a:tr>
              <a:tr h="6435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Gap after subsidies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$51 million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$47 million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$62 million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$53 million </a:t>
                      </a:r>
                      <a:endParaRPr sz="1400" u="none" strike="noStrike" cap="none"/>
                    </a:p>
                  </a:txBody>
                  <a:tcPr marL="91450" marR="91450" marT="45725" marB="45725"/>
                </a:tc>
                <a:extLst>
                  <a:ext uri="{0D108BD9-81ED-4DB2-BD59-A6C34878D82A}">
                    <a16:rowId xmlns:a16="http://schemas.microsoft.com/office/drawing/2014/main" val="10001"/>
                  </a:ext>
                </a:extLst>
              </a:tr>
              <a:tr h="4724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Current Market Rental Rate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$1,850/mo</a:t>
                      </a:r>
                      <a:endParaRPr sz="2800" u="none" strike="noStrike" cap="none"/>
                    </a:p>
                    <a:p>
                      <a:pPr marL="0" marR="0" lvl="0" indent="0" algn="l" rtl="0">
                        <a:lnSpc>
                          <a:spcPct val="100000"/>
                        </a:lnSpc>
                        <a:spcBef>
                          <a:spcPts val="0"/>
                        </a:spcBef>
                        <a:spcAft>
                          <a:spcPts val="0"/>
                        </a:spcAft>
                        <a:buClr>
                          <a:srgbClr val="000000"/>
                        </a:buClr>
                        <a:buSzPts val="2800"/>
                        <a:buFont typeface="Arial"/>
                        <a:buNone/>
                      </a:pPr>
                      <a:r>
                        <a:rPr lang="en-US" sz="2800" u="none" strike="noStrike" cap="none"/>
                        <a:t>1,000 sq ft unit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$2,350/mo</a:t>
                      </a:r>
                      <a:endParaRPr sz="2800" u="none" strike="noStrike" cap="none"/>
                    </a:p>
                    <a:p>
                      <a:pPr marL="0" marR="0" lvl="0" indent="0" algn="l" rtl="0">
                        <a:lnSpc>
                          <a:spcPct val="100000"/>
                        </a:lnSpc>
                        <a:spcBef>
                          <a:spcPts val="0"/>
                        </a:spcBef>
                        <a:spcAft>
                          <a:spcPts val="0"/>
                        </a:spcAft>
                        <a:buClr>
                          <a:srgbClr val="000000"/>
                        </a:buClr>
                        <a:buSzPts val="2800"/>
                        <a:buFont typeface="Arial"/>
                        <a:buNone/>
                      </a:pPr>
                      <a:r>
                        <a:rPr lang="en-US" sz="2800" u="none" strike="noStrike" cap="none"/>
                        <a:t>1,000 sq ft unit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$100 average daily rate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$165 average daily rate</a:t>
                      </a:r>
                      <a:endParaRPr sz="1400" u="none" strike="noStrike" cap="none"/>
                    </a:p>
                  </a:txBody>
                  <a:tcPr marL="91450" marR="91450" marT="45725" marB="45725"/>
                </a:tc>
                <a:extLst>
                  <a:ext uri="{0D108BD9-81ED-4DB2-BD59-A6C34878D82A}">
                    <a16:rowId xmlns:a16="http://schemas.microsoft.com/office/drawing/2014/main" val="10002"/>
                  </a:ext>
                </a:extLst>
              </a:tr>
              <a:tr h="4724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Needed </a:t>
                      </a:r>
                      <a:endParaRPr sz="1400" u="none" strike="noStrike" cap="none"/>
                    </a:p>
                    <a:p>
                      <a:pPr marL="0" marR="0" lvl="0" indent="0" algn="l" rtl="0">
                        <a:lnSpc>
                          <a:spcPct val="100000"/>
                        </a:lnSpc>
                        <a:spcBef>
                          <a:spcPts val="0"/>
                        </a:spcBef>
                        <a:spcAft>
                          <a:spcPts val="0"/>
                        </a:spcAft>
                        <a:buClr>
                          <a:srgbClr val="000000"/>
                        </a:buClr>
                        <a:buSzPts val="2800"/>
                        <a:buFont typeface="Arial"/>
                        <a:buNone/>
                      </a:pPr>
                      <a:r>
                        <a:rPr lang="en-US" sz="2800" u="none" strike="noStrike" cap="none"/>
                        <a:t>Rental Rate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$10,400/mo</a:t>
                      </a:r>
                      <a:endParaRPr sz="2800" u="none" strike="noStrike" cap="none"/>
                    </a:p>
                    <a:p>
                      <a:pPr marL="0" marR="0" lvl="0" indent="0" algn="l" rtl="0">
                        <a:lnSpc>
                          <a:spcPct val="100000"/>
                        </a:lnSpc>
                        <a:spcBef>
                          <a:spcPts val="0"/>
                        </a:spcBef>
                        <a:spcAft>
                          <a:spcPts val="0"/>
                        </a:spcAft>
                        <a:buClr>
                          <a:srgbClr val="000000"/>
                        </a:buClr>
                        <a:buSzPts val="2800"/>
                        <a:buFont typeface="Arial"/>
                        <a:buNone/>
                      </a:pPr>
                      <a:r>
                        <a:rPr lang="en-US" sz="2800" u="none" strike="noStrike" cap="none"/>
                        <a:t>1,000 sq ft unit</a:t>
                      </a:r>
                      <a:endParaRPr sz="14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$10,400/mo</a:t>
                      </a:r>
                      <a:endParaRPr sz="2800" u="none" strike="noStrike" cap="none"/>
                    </a:p>
                    <a:p>
                      <a:pPr marL="0" marR="0" lvl="0" indent="0" algn="l" rtl="0">
                        <a:lnSpc>
                          <a:spcPct val="100000"/>
                        </a:lnSpc>
                        <a:spcBef>
                          <a:spcPts val="0"/>
                        </a:spcBef>
                        <a:spcAft>
                          <a:spcPts val="0"/>
                        </a:spcAft>
                        <a:buClr>
                          <a:srgbClr val="000000"/>
                        </a:buClr>
                        <a:buSzPts val="2800"/>
                        <a:buFont typeface="Arial"/>
                        <a:buNone/>
                      </a:pPr>
                      <a:r>
                        <a:rPr lang="en-US" sz="2800" u="none" strike="noStrike" cap="none"/>
                        <a:t>1,000 sq ft unit</a:t>
                      </a:r>
                      <a:endParaRPr sz="14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$290 average daily rate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$375 average daily rate</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Rental Rate Percent Above Market Rate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+560%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+445%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+290%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+230%</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
        <p:nvSpPr>
          <p:cNvPr id="262" name="Google Shape;262;p13"/>
          <p:cNvSpPr txBox="1"/>
          <p:nvPr/>
        </p:nvSpPr>
        <p:spPr>
          <a:xfrm>
            <a:off x="1214437" y="8429626"/>
            <a:ext cx="1201578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B2E66"/>
                </a:solidFill>
                <a:latin typeface="Montserrat"/>
                <a:ea typeface="Montserrat"/>
                <a:cs typeface="Montserrat"/>
                <a:sym typeface="Montserrat"/>
              </a:rPr>
              <a:t>The rent and daily rates for potential uses far exceed the market in the Seattle metro area.</a:t>
            </a:r>
            <a:endParaRPr sz="1400" b="0" i="0" u="none" strike="noStrike" cap="none">
              <a:solidFill>
                <a:srgbClr val="000000"/>
              </a:solidFill>
              <a:latin typeface="Arial"/>
              <a:ea typeface="Arial"/>
              <a:cs typeface="Arial"/>
              <a:sym typeface="Arial"/>
            </a:endParaRPr>
          </a:p>
        </p:txBody>
      </p:sp>
      <p:sp>
        <p:nvSpPr>
          <p:cNvPr id="263" name="Google Shape;263;p13"/>
          <p:cNvSpPr/>
          <p:nvPr/>
        </p:nvSpPr>
        <p:spPr>
          <a:xfrm>
            <a:off x="3395173" y="5143500"/>
            <a:ext cx="4796327" cy="1313915"/>
          </a:xfrm>
          <a:prstGeom prst="rect">
            <a:avLst/>
          </a:prstGeom>
          <a:noFill/>
          <a:ln w="2857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13"/>
          <p:cNvSpPr/>
          <p:nvPr/>
        </p:nvSpPr>
        <p:spPr>
          <a:xfrm>
            <a:off x="8191500" y="6514703"/>
            <a:ext cx="4796327" cy="1260504"/>
          </a:xfrm>
          <a:prstGeom prst="rect">
            <a:avLst/>
          </a:prstGeom>
          <a:noFill/>
          <a:ln w="2857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69"/>
        <p:cNvGrpSpPr/>
        <p:nvPr/>
      </p:nvGrpSpPr>
      <p:grpSpPr>
        <a:xfrm>
          <a:off x="0" y="0"/>
          <a:ext cx="0" cy="0"/>
          <a:chOff x="0" y="0"/>
          <a:chExt cx="0" cy="0"/>
        </a:xfrm>
      </p:grpSpPr>
      <p:sp>
        <p:nvSpPr>
          <p:cNvPr id="270" name="Google Shape;270;p14"/>
          <p:cNvSpPr txBox="1"/>
          <p:nvPr/>
        </p:nvSpPr>
        <p:spPr>
          <a:xfrm>
            <a:off x="1377213" y="933450"/>
            <a:ext cx="13050892" cy="894082"/>
          </a:xfrm>
          <a:prstGeom prst="rect">
            <a:avLst/>
          </a:prstGeom>
          <a:noFill/>
          <a:ln>
            <a:noFill/>
          </a:ln>
        </p:spPr>
        <p:txBody>
          <a:bodyPr spcFirstLastPara="1" wrap="square" lIns="0" tIns="0" rIns="0" bIns="0" anchor="t" anchorCtr="0">
            <a:spAutoFit/>
          </a:bodyPr>
          <a:lstStyle/>
          <a:p>
            <a:pPr marL="0" marR="0" lvl="0" indent="0" algn="l" rtl="0">
              <a:lnSpc>
                <a:spcPct val="141314"/>
              </a:lnSpc>
              <a:spcBef>
                <a:spcPts val="0"/>
              </a:spcBef>
              <a:spcAft>
                <a:spcPts val="0"/>
              </a:spcAft>
              <a:buClr>
                <a:srgbClr val="000000"/>
              </a:buClr>
              <a:buSzPts val="5250"/>
              <a:buFont typeface="Arial"/>
              <a:buNone/>
            </a:pPr>
            <a:r>
              <a:rPr lang="en-US" sz="5250" b="1" i="0" u="none" strike="noStrike" cap="none">
                <a:solidFill>
                  <a:srgbClr val="0B2E66"/>
                </a:solidFill>
                <a:latin typeface="Montserrat"/>
                <a:ea typeface="Montserrat"/>
                <a:cs typeface="Montserrat"/>
                <a:sym typeface="Montserrat"/>
              </a:rPr>
              <a:t>Additional Preservation Option</a:t>
            </a:r>
            <a:endParaRPr sz="5299" b="1" i="0" u="none" strike="noStrike" cap="none">
              <a:solidFill>
                <a:srgbClr val="0B2E66"/>
              </a:solidFill>
              <a:latin typeface="Montserrat"/>
              <a:ea typeface="Montserrat"/>
              <a:cs typeface="Montserrat"/>
              <a:sym typeface="Montserrat"/>
            </a:endParaRPr>
          </a:p>
        </p:txBody>
      </p:sp>
      <p:grpSp>
        <p:nvGrpSpPr>
          <p:cNvPr id="271" name="Google Shape;271;p14"/>
          <p:cNvGrpSpPr/>
          <p:nvPr/>
        </p:nvGrpSpPr>
        <p:grpSpPr>
          <a:xfrm>
            <a:off x="15247825" y="-144661"/>
            <a:ext cx="3040175" cy="10431661"/>
            <a:chOff x="0" y="-38100"/>
            <a:chExt cx="800705" cy="2747433"/>
          </a:xfrm>
        </p:grpSpPr>
        <p:sp>
          <p:nvSpPr>
            <p:cNvPr id="272" name="Google Shape;272;p14"/>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14"/>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74" name="Google Shape;274;p14"/>
          <p:cNvSpPr/>
          <p:nvPr/>
        </p:nvSpPr>
        <p:spPr>
          <a:xfrm>
            <a:off x="15247825" y="1028700"/>
            <a:ext cx="3040175" cy="6149042"/>
          </a:xfrm>
          <a:custGeom>
            <a:avLst/>
            <a:gdLst/>
            <a:ahLst/>
            <a:cxnLst/>
            <a:rect l="l" t="t" r="r" b="b"/>
            <a:pathLst>
              <a:path w="3040175" h="6149042" extrusionOk="0">
                <a:moveTo>
                  <a:pt x="0" y="0"/>
                </a:moveTo>
                <a:lnTo>
                  <a:pt x="3040175" y="0"/>
                </a:lnTo>
                <a:lnTo>
                  <a:pt x="3040175" y="6149042"/>
                </a:lnTo>
                <a:lnTo>
                  <a:pt x="0" y="6149042"/>
                </a:lnTo>
                <a:lnTo>
                  <a:pt x="0" y="0"/>
                </a:lnTo>
                <a:close/>
              </a:path>
            </a:pathLst>
          </a:custGeom>
          <a:blipFill rotWithShape="1">
            <a:blip r:embed="rId3">
              <a:alphaModFix amt="15000"/>
            </a:blip>
            <a:stretch>
              <a:fillRect l="-105336" r="-9718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5" name="Google Shape;275;p14"/>
          <p:cNvSpPr/>
          <p:nvPr/>
        </p:nvSpPr>
        <p:spPr>
          <a:xfrm>
            <a:off x="15711777" y="7592405"/>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276" name="Google Shape;276;p14"/>
          <p:cNvGraphicFramePr/>
          <p:nvPr/>
        </p:nvGraphicFramePr>
        <p:xfrm>
          <a:off x="1682821" y="2337435"/>
          <a:ext cx="11506225" cy="6588525"/>
        </p:xfrm>
        <a:graphic>
          <a:graphicData uri="http://schemas.openxmlformats.org/drawingml/2006/table">
            <a:tbl>
              <a:tblPr firstRow="1" bandRow="1">
                <a:noFill/>
                <a:tableStyleId>{D4F2FE0C-F8B8-45C0-9F63-F710335471D1}</a:tableStyleId>
              </a:tblPr>
              <a:tblGrid>
                <a:gridCol w="3915550">
                  <a:extLst>
                    <a:ext uri="{9D8B030D-6E8A-4147-A177-3AD203B41FA5}">
                      <a16:colId xmlns:a16="http://schemas.microsoft.com/office/drawing/2014/main" val="20000"/>
                    </a:ext>
                  </a:extLst>
                </a:gridCol>
                <a:gridCol w="3755275">
                  <a:extLst>
                    <a:ext uri="{9D8B030D-6E8A-4147-A177-3AD203B41FA5}">
                      <a16:colId xmlns:a16="http://schemas.microsoft.com/office/drawing/2014/main" val="20001"/>
                    </a:ext>
                  </a:extLst>
                </a:gridCol>
                <a:gridCol w="3835400">
                  <a:extLst>
                    <a:ext uri="{9D8B030D-6E8A-4147-A177-3AD203B41FA5}">
                      <a16:colId xmlns:a16="http://schemas.microsoft.com/office/drawing/2014/main" val="20002"/>
                    </a:ext>
                  </a:extLst>
                </a:gridCol>
              </a:tblGrid>
              <a:tr h="111562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lt1"/>
                          </a:solidFill>
                        </a:rPr>
                        <a:t>Lower cross-subsidy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Higher cross-subsidy</a:t>
                      </a:r>
                      <a:endParaRPr sz="1400" u="none" strike="noStrike" cap="none"/>
                    </a:p>
                  </a:txBody>
                  <a:tcPr marL="91450" marR="91450" marT="45725" marB="45725"/>
                </a:tc>
                <a:extLst>
                  <a:ext uri="{0D108BD9-81ED-4DB2-BD59-A6C34878D82A}">
                    <a16:rowId xmlns:a16="http://schemas.microsoft.com/office/drawing/2014/main" val="10000"/>
                  </a:ext>
                </a:extLst>
              </a:tr>
              <a:tr h="1115625">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Gap after subsidies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$51 million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$47 million</a:t>
                      </a:r>
                      <a:endParaRPr sz="1400" u="none" strike="noStrike" cap="none"/>
                    </a:p>
                  </a:txBody>
                  <a:tcPr marL="91450" marR="91450" marT="45725" marB="45725"/>
                </a:tc>
                <a:extLst>
                  <a:ext uri="{0D108BD9-81ED-4DB2-BD59-A6C34878D82A}">
                    <a16:rowId xmlns:a16="http://schemas.microsoft.com/office/drawing/2014/main" val="10001"/>
                  </a:ext>
                </a:extLst>
              </a:tr>
              <a:tr h="1115625">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Current Market Rental Rate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$2,150/mo</a:t>
                      </a:r>
                      <a:endParaRPr sz="2800" u="none" strike="noStrike" cap="none"/>
                    </a:p>
                    <a:p>
                      <a:pPr marL="0" marR="0" lvl="0" indent="0" algn="l" rtl="0">
                        <a:lnSpc>
                          <a:spcPct val="100000"/>
                        </a:lnSpc>
                        <a:spcBef>
                          <a:spcPts val="0"/>
                        </a:spcBef>
                        <a:spcAft>
                          <a:spcPts val="0"/>
                        </a:spcAft>
                        <a:buClr>
                          <a:srgbClr val="000000"/>
                        </a:buClr>
                        <a:buSzPts val="2800"/>
                        <a:buFont typeface="Arial"/>
                        <a:buNone/>
                      </a:pPr>
                      <a:r>
                        <a:rPr lang="en-US" sz="2800" u="none" strike="noStrike" cap="none"/>
                        <a:t>$2.35 per sq ft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$2,150/mo</a:t>
                      </a:r>
                      <a:endParaRPr sz="2800" u="none" strike="noStrike" cap="none"/>
                    </a:p>
                    <a:p>
                      <a:pPr marL="0" marR="0" lvl="0" indent="0" algn="l" rtl="0">
                        <a:lnSpc>
                          <a:spcPct val="100000"/>
                        </a:lnSpc>
                        <a:spcBef>
                          <a:spcPts val="0"/>
                        </a:spcBef>
                        <a:spcAft>
                          <a:spcPts val="0"/>
                        </a:spcAft>
                        <a:buClr>
                          <a:srgbClr val="000000"/>
                        </a:buClr>
                        <a:buSzPts val="2800"/>
                        <a:buFont typeface="Arial"/>
                        <a:buNone/>
                      </a:pPr>
                      <a:r>
                        <a:rPr lang="en-US" sz="2800" u="none" strike="noStrike" cap="none"/>
                        <a:t>$2.35 per sq ft</a:t>
                      </a:r>
                      <a:endParaRPr sz="1400" u="none" strike="noStrike" cap="none"/>
                    </a:p>
                  </a:txBody>
                  <a:tcPr marL="91450" marR="91450" marT="45725" marB="45725"/>
                </a:tc>
                <a:extLst>
                  <a:ext uri="{0D108BD9-81ED-4DB2-BD59-A6C34878D82A}">
                    <a16:rowId xmlns:a16="http://schemas.microsoft.com/office/drawing/2014/main" val="10002"/>
                  </a:ext>
                </a:extLst>
              </a:tr>
              <a:tr h="1620825">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Needed </a:t>
                      </a:r>
                      <a:endParaRPr sz="1400" u="none" strike="noStrike" cap="none"/>
                    </a:p>
                    <a:p>
                      <a:pPr marL="0" marR="0" lvl="0" indent="0" algn="l" rtl="0">
                        <a:lnSpc>
                          <a:spcPct val="100000"/>
                        </a:lnSpc>
                        <a:spcBef>
                          <a:spcPts val="0"/>
                        </a:spcBef>
                        <a:spcAft>
                          <a:spcPts val="0"/>
                        </a:spcAft>
                        <a:buClr>
                          <a:srgbClr val="000000"/>
                        </a:buClr>
                        <a:buSzPts val="2800"/>
                        <a:buFont typeface="Arial"/>
                        <a:buNone/>
                      </a:pPr>
                      <a:r>
                        <a:rPr lang="en-US" sz="2800" u="none" strike="noStrike" cap="none"/>
                        <a:t>Rental Rate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$6,130/mo or $7.20 per sq ft </a:t>
                      </a:r>
                      <a:endParaRPr sz="14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$7,990/mo</a:t>
                      </a:r>
                      <a:endParaRPr sz="2800" u="none" strike="noStrike" cap="none"/>
                    </a:p>
                    <a:p>
                      <a:pPr marL="0" marR="0" lvl="0" indent="0" algn="l" rtl="0">
                        <a:lnSpc>
                          <a:spcPct val="100000"/>
                        </a:lnSpc>
                        <a:spcBef>
                          <a:spcPts val="0"/>
                        </a:spcBef>
                        <a:spcAft>
                          <a:spcPts val="0"/>
                        </a:spcAft>
                        <a:buClr>
                          <a:srgbClr val="000000"/>
                        </a:buClr>
                        <a:buSzPts val="2800"/>
                        <a:buFont typeface="Arial"/>
                        <a:buNone/>
                      </a:pPr>
                      <a:r>
                        <a:rPr lang="en-US" sz="2800" u="none" strike="noStrike" cap="none"/>
                        <a:t>$9.24 sq ft</a:t>
                      </a:r>
                      <a:endParaRPr sz="14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extLst>
                  <a:ext uri="{0D108BD9-81ED-4DB2-BD59-A6C34878D82A}">
                    <a16:rowId xmlns:a16="http://schemas.microsoft.com/office/drawing/2014/main" val="10003"/>
                  </a:ext>
                </a:extLst>
              </a:tr>
              <a:tr h="1620825">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Rental Rate Percent Above Market Rate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+285%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+372%</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p:nvPr/>
        </p:nvSpPr>
        <p:spPr>
          <a:xfrm>
            <a:off x="1394847" y="933450"/>
            <a:ext cx="12719398" cy="10156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MITIGATION MEASURES</a:t>
            </a:r>
            <a:endParaRPr sz="1400" b="0" i="0" u="none" strike="noStrike" cap="none">
              <a:solidFill>
                <a:srgbClr val="000000"/>
              </a:solidFill>
              <a:latin typeface="Arial"/>
              <a:ea typeface="Arial"/>
              <a:cs typeface="Arial"/>
              <a:sym typeface="Arial"/>
            </a:endParaRPr>
          </a:p>
        </p:txBody>
      </p:sp>
      <p:grpSp>
        <p:nvGrpSpPr>
          <p:cNvPr id="283" name="Google Shape;283;p46"/>
          <p:cNvGrpSpPr/>
          <p:nvPr/>
        </p:nvGrpSpPr>
        <p:grpSpPr>
          <a:xfrm>
            <a:off x="15247824" y="-156257"/>
            <a:ext cx="3040175" cy="10431661"/>
            <a:chOff x="0" y="-38100"/>
            <a:chExt cx="800705" cy="2747433"/>
          </a:xfrm>
        </p:grpSpPr>
        <p:sp>
          <p:nvSpPr>
            <p:cNvPr id="284" name="Google Shape;284;p46"/>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46"/>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86" name="Google Shape;286;p46"/>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46"/>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p46"/>
          <p:cNvSpPr txBox="1"/>
          <p:nvPr/>
        </p:nvSpPr>
        <p:spPr>
          <a:xfrm>
            <a:off x="1336656" y="2773541"/>
            <a:ext cx="6417890" cy="7109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Montserrat"/>
                <a:ea typeface="Montserrat"/>
                <a:cs typeface="Montserrat"/>
                <a:sym typeface="Montserrat"/>
              </a:rPr>
              <a:t>Protection of archaeological and historic resources</a:t>
            </a:r>
            <a:endParaRPr sz="32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Montserrat"/>
                <a:ea typeface="Montserrat"/>
                <a:cs typeface="Montserrat"/>
                <a:sym typeface="Montserrat"/>
              </a:rPr>
              <a:t>Preservation of artifacts inadvertently discovered</a:t>
            </a:r>
            <a:endParaRPr sz="28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Montserrat"/>
                <a:ea typeface="Montserrat"/>
                <a:cs typeface="Montserrat"/>
                <a:sym typeface="Montserrat"/>
              </a:rPr>
              <a:t>Architectural salvage work before demolition</a:t>
            </a:r>
            <a:endParaRPr sz="28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$1.16M dedicated to preserving </a:t>
            </a:r>
            <a:r>
              <a:rPr lang="en-US" sz="2800" b="0" i="0" u="none" strike="noStrike" cap="none">
                <a:solidFill>
                  <a:srgbClr val="000000"/>
                </a:solidFill>
                <a:latin typeface="Montserrat"/>
                <a:ea typeface="Montserrat"/>
                <a:cs typeface="Montserrat"/>
                <a:sym typeface="Montserrat"/>
              </a:rPr>
              <a:t>City-owned historically significant structures</a:t>
            </a:r>
            <a:endParaRPr sz="28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Montserrat"/>
                <a:ea typeface="Montserrat"/>
                <a:cs typeface="Montserrat"/>
                <a:sym typeface="Montserrat"/>
              </a:rPr>
              <a:t>Maintenance of publicly accessible space honoring site’s history (funded by developer)</a:t>
            </a:r>
            <a:endParaRPr sz="2800" b="0" i="0" u="none" strike="noStrike" cap="none">
              <a:solidFill>
                <a:srgbClr val="000000"/>
              </a:solidFill>
              <a:latin typeface="Montserrat"/>
              <a:ea typeface="Montserrat"/>
              <a:cs typeface="Montserrat"/>
              <a:sym typeface="Montserrat"/>
            </a:endParaRPr>
          </a:p>
        </p:txBody>
      </p:sp>
      <p:cxnSp>
        <p:nvCxnSpPr>
          <p:cNvPr id="289" name="Google Shape;289;p46"/>
          <p:cNvCxnSpPr/>
          <p:nvPr/>
        </p:nvCxnSpPr>
        <p:spPr>
          <a:xfrm>
            <a:off x="1394847" y="2256816"/>
            <a:ext cx="12904813"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cxnSp>
      <p:sp>
        <p:nvSpPr>
          <p:cNvPr id="290" name="Google Shape;290;p46"/>
          <p:cNvSpPr txBox="1"/>
          <p:nvPr/>
        </p:nvSpPr>
        <p:spPr>
          <a:xfrm>
            <a:off x="8218498" y="2773541"/>
            <a:ext cx="6081161" cy="62478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Montserrat"/>
                <a:ea typeface="Montserrat"/>
                <a:cs typeface="Montserrat"/>
                <a:sym typeface="Montserrat"/>
              </a:rPr>
              <a:t>Limiting demolition and construction impacts</a:t>
            </a:r>
            <a:endParaRPr sz="3200" b="1" i="0" u="none" strike="noStrike" cap="none">
              <a:solidFill>
                <a:srgbClr val="000000"/>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Montserrat"/>
                <a:ea typeface="Montserrat"/>
                <a:cs typeface="Montserrat"/>
                <a:sym typeface="Montserrat"/>
              </a:rPr>
              <a:t>Construction Noise Reduction Plan &amp; Traffic Disruption Management Plan</a:t>
            </a:r>
            <a:endParaRPr sz="2800" b="0" i="0" u="none" strike="noStrike" cap="none">
              <a:solidFill>
                <a:srgbClr val="000000"/>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Montserrat"/>
                <a:ea typeface="Montserrat"/>
                <a:cs typeface="Montserrat"/>
                <a:sym typeface="Montserrat"/>
              </a:rPr>
              <a:t>Limits to sediment inputs to water</a:t>
            </a:r>
            <a:endParaRPr sz="2800" b="0" i="0" u="none" strike="noStrike" cap="none">
              <a:solidFill>
                <a:srgbClr val="000000"/>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Montserrat"/>
                <a:ea typeface="Montserrat"/>
                <a:cs typeface="Montserrat"/>
                <a:sym typeface="Montserrat"/>
              </a:rPr>
              <a:t>Protection of bald eagle nests</a:t>
            </a:r>
            <a:endParaRPr sz="2800" b="0" i="0" u="none" strike="noStrike" cap="none">
              <a:solidFill>
                <a:srgbClr val="000000"/>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Montserrat"/>
                <a:ea typeface="Montserrat"/>
                <a:cs typeface="Montserrat"/>
                <a:sym typeface="Montserrat"/>
              </a:rPr>
              <a:t>Cleared areas replanted with native species to stabilize soils</a:t>
            </a:r>
            <a:endParaRPr sz="2800" b="0" i="0" u="none" strike="noStrike" cap="none">
              <a:solidFill>
                <a:srgbClr val="000000"/>
              </a:solidFill>
              <a:latin typeface="Montserrat"/>
              <a:ea typeface="Montserrat"/>
              <a:cs typeface="Montserrat"/>
              <a:sym typeface="Montserrat"/>
            </a:endParaRPr>
          </a:p>
        </p:txBody>
      </p:sp>
      <p:sp>
        <p:nvSpPr>
          <p:cNvPr id="291" name="Google Shape;291;p46"/>
          <p:cNvSpPr txBox="1"/>
          <p:nvPr/>
        </p:nvSpPr>
        <p:spPr>
          <a:xfrm>
            <a:off x="11483162" y="9236110"/>
            <a:ext cx="2816497" cy="76940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sz="2200" b="0" i="1" u="none" strike="noStrike" cap="none">
                <a:solidFill>
                  <a:srgbClr val="002060"/>
                </a:solidFill>
                <a:latin typeface="Montserrat"/>
                <a:ea typeface="Montserrat"/>
                <a:cs typeface="Montserrat"/>
                <a:sym typeface="Montserrat"/>
              </a:rPr>
              <a:t>Additional detail in PPT appendix..</a:t>
            </a:r>
            <a:endParaRPr sz="2200" b="0" i="1" u="none" strike="noStrike" cap="none">
              <a:solidFill>
                <a:srgbClr val="002060"/>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p:nvPr/>
        </p:nvSpPr>
        <p:spPr>
          <a:xfrm>
            <a:off x="1394847" y="933450"/>
            <a:ext cx="12719398" cy="10156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COMMUNITY </a:t>
            </a:r>
            <a:r>
              <a:rPr lang="en-US" sz="6600" b="1">
                <a:solidFill>
                  <a:srgbClr val="0B2E66"/>
                </a:solidFill>
                <a:latin typeface="Montserrat"/>
                <a:ea typeface="Montserrat"/>
                <a:cs typeface="Montserrat"/>
                <a:sym typeface="Montserrat"/>
              </a:rPr>
              <a:t>INPUT</a:t>
            </a:r>
            <a:endParaRPr sz="1400" b="0" i="0" u="none" strike="noStrike" cap="none">
              <a:solidFill>
                <a:srgbClr val="000000"/>
              </a:solidFill>
              <a:latin typeface="Arial"/>
              <a:ea typeface="Arial"/>
              <a:cs typeface="Arial"/>
              <a:sym typeface="Arial"/>
            </a:endParaRPr>
          </a:p>
        </p:txBody>
      </p:sp>
      <p:grpSp>
        <p:nvGrpSpPr>
          <p:cNvPr id="298" name="Google Shape;298;p15"/>
          <p:cNvGrpSpPr/>
          <p:nvPr/>
        </p:nvGrpSpPr>
        <p:grpSpPr>
          <a:xfrm>
            <a:off x="15247824" y="-156257"/>
            <a:ext cx="3040175" cy="10431661"/>
            <a:chOff x="0" y="-38100"/>
            <a:chExt cx="800705" cy="2747433"/>
          </a:xfrm>
        </p:grpSpPr>
        <p:sp>
          <p:nvSpPr>
            <p:cNvPr id="299" name="Google Shape;299;p15"/>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15"/>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1" name="Google Shape;301;p15"/>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15"/>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03" name="Google Shape;303;p15"/>
          <p:cNvCxnSpPr/>
          <p:nvPr/>
        </p:nvCxnSpPr>
        <p:spPr>
          <a:xfrm>
            <a:off x="1394847" y="2295728"/>
            <a:ext cx="12904813"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cxnSp>
      <p:sp>
        <p:nvSpPr>
          <p:cNvPr id="304" name="Google Shape;304;p15"/>
          <p:cNvSpPr txBox="1"/>
          <p:nvPr/>
        </p:nvSpPr>
        <p:spPr>
          <a:xfrm>
            <a:off x="1394847" y="2642344"/>
            <a:ext cx="13178581" cy="634015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B2E66"/>
              </a:buClr>
              <a:buSzPts val="3200"/>
              <a:buFont typeface="Arial"/>
              <a:buChar char="•"/>
            </a:pPr>
            <a:r>
              <a:rPr lang="en-US" sz="3200" b="1" i="0" u="none" strike="noStrike" cap="none">
                <a:solidFill>
                  <a:srgbClr val="0B2E66"/>
                </a:solidFill>
                <a:latin typeface="Montserrat"/>
                <a:ea typeface="Montserrat"/>
                <a:cs typeface="Montserrat"/>
                <a:sym typeface="Montserrat"/>
              </a:rPr>
              <a:t>Public comment periods on the draft EIS included: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B2E66"/>
                </a:solidFill>
                <a:latin typeface="Montserrat"/>
                <a:ea typeface="Montserrat"/>
                <a:cs typeface="Montserrat"/>
                <a:sym typeface="Montserrat"/>
              </a:rPr>
              <a:t>		May 3-June 2, 2022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B2E66"/>
                </a:solidFill>
                <a:latin typeface="Montserrat"/>
                <a:ea typeface="Montserrat"/>
                <a:cs typeface="Montserrat"/>
                <a:sym typeface="Montserrat"/>
              </a:rPr>
              <a:t>		July 27-August 25, 2022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B2E66"/>
                </a:solidFill>
                <a:latin typeface="Montserrat"/>
                <a:ea typeface="Montserrat"/>
                <a:cs typeface="Montserrat"/>
                <a:sym typeface="Montserrat"/>
              </a:rPr>
              <a:t>		Jan. 9-Feb. 22, 2024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B2E66"/>
                </a:solidFill>
                <a:latin typeface="Montserrat"/>
                <a:ea typeface="Montserrat"/>
                <a:cs typeface="Montserrat"/>
                <a:sym typeface="Montserrat"/>
              </a:rPr>
              <a:t>		Jan. 31, 2024 public meeting </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6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314 letters, emails and verbal statements were collected, generating </a:t>
            </a:r>
            <a:r>
              <a:rPr lang="en-US" sz="3200" b="1" i="0" u="none" strike="noStrike" cap="none">
                <a:solidFill>
                  <a:srgbClr val="0B2E66"/>
                </a:solidFill>
                <a:latin typeface="Montserrat"/>
                <a:ea typeface="Montserrat"/>
                <a:cs typeface="Montserrat"/>
                <a:sym typeface="Montserrat"/>
              </a:rPr>
              <a:t>728 distinct comments or questions</a:t>
            </a:r>
            <a:r>
              <a:rPr lang="en-US" sz="2800" b="0" i="0" u="none" strike="noStrike" cap="none">
                <a:solidFill>
                  <a:srgbClr val="0B2E66"/>
                </a:solidFill>
                <a:latin typeface="Montserrat"/>
                <a:ea typeface="Montserrat"/>
                <a:cs typeface="Montserrat"/>
                <a:sym typeface="Montserrat"/>
              </a:rPr>
              <a:t> </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600"/>
              </a:spcBef>
              <a:spcAft>
                <a:spcPts val="0"/>
              </a:spcAft>
              <a:buClr>
                <a:srgbClr val="0B2E66"/>
              </a:buClr>
              <a:buSzPts val="2800"/>
              <a:buFont typeface="Arial"/>
              <a:buChar char="•"/>
            </a:pPr>
            <a:r>
              <a:rPr lang="en-US" sz="3200" b="1" i="0" u="none" strike="noStrike" cap="none">
                <a:solidFill>
                  <a:srgbClr val="0B2E66"/>
                </a:solidFill>
                <a:latin typeface="Montserrat"/>
                <a:ea typeface="Montserrat"/>
                <a:cs typeface="Montserrat"/>
                <a:sym typeface="Montserrat"/>
              </a:rPr>
              <a:t>Additional analysis of historic preservation </a:t>
            </a:r>
            <a:r>
              <a:rPr lang="en-US" sz="3200" b="1" i="0" u="none" strike="noStrike" cap="none">
                <a:solidFill>
                  <a:srgbClr val="0B2E66"/>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options </a:t>
            </a:r>
            <a:r>
              <a:rPr lang="en-US" sz="2800" b="0" i="0" u="none" strike="noStrike" cap="none">
                <a:solidFill>
                  <a:srgbClr val="0B2E66"/>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conducted in response to public comments on draft EIS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p:nvPr/>
        </p:nvSpPr>
        <p:spPr>
          <a:xfrm>
            <a:off x="1394847" y="933450"/>
            <a:ext cx="13041000" cy="10156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COMMUNITY VOICE - IMPACT</a:t>
            </a:r>
            <a:endParaRPr sz="1400" b="0" i="0" u="none" strike="noStrike" cap="none">
              <a:solidFill>
                <a:srgbClr val="000000"/>
              </a:solidFill>
              <a:latin typeface="Arial"/>
              <a:ea typeface="Arial"/>
              <a:cs typeface="Arial"/>
              <a:sym typeface="Arial"/>
            </a:endParaRPr>
          </a:p>
        </p:txBody>
      </p:sp>
      <p:grpSp>
        <p:nvGrpSpPr>
          <p:cNvPr id="311" name="Google Shape;311;p45"/>
          <p:cNvGrpSpPr/>
          <p:nvPr/>
        </p:nvGrpSpPr>
        <p:grpSpPr>
          <a:xfrm>
            <a:off x="15247824" y="-156257"/>
            <a:ext cx="3040175" cy="10431661"/>
            <a:chOff x="0" y="-38100"/>
            <a:chExt cx="800705" cy="2747433"/>
          </a:xfrm>
        </p:grpSpPr>
        <p:sp>
          <p:nvSpPr>
            <p:cNvPr id="312" name="Google Shape;312;p45"/>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3" name="Google Shape;313;p45"/>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4" name="Google Shape;314;p45"/>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p45"/>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16" name="Google Shape;316;p45"/>
          <p:cNvCxnSpPr/>
          <p:nvPr/>
        </p:nvCxnSpPr>
        <p:spPr>
          <a:xfrm>
            <a:off x="1394847" y="2295728"/>
            <a:ext cx="12904813"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cxnSp>
      <p:sp>
        <p:nvSpPr>
          <p:cNvPr id="317" name="Google Shape;317;p45"/>
          <p:cNvSpPr txBox="1"/>
          <p:nvPr/>
        </p:nvSpPr>
        <p:spPr>
          <a:xfrm>
            <a:off x="1456085" y="2488494"/>
            <a:ext cx="5375700" cy="6972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4200"/>
              <a:buFont typeface="Arial"/>
              <a:buNone/>
            </a:pPr>
            <a:r>
              <a:rPr lang="en-US" sz="4200" b="1" i="0" u="none" strike="noStrike" cap="none">
                <a:solidFill>
                  <a:srgbClr val="0B2E66"/>
                </a:solidFill>
                <a:latin typeface="Montserrat"/>
                <a:ea typeface="Montserrat"/>
                <a:cs typeface="Montserrat"/>
                <a:sym typeface="Montserrat"/>
              </a:rPr>
              <a:t>YOU SAID:</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B2E66"/>
              </a:buClr>
              <a:buSzPts val="3200"/>
              <a:buFont typeface="Arial"/>
              <a:buChar char="•"/>
            </a:pPr>
            <a:r>
              <a:rPr lang="en-US" sz="3200" b="0" i="0" u="none" strike="noStrike" cap="none">
                <a:solidFill>
                  <a:srgbClr val="000000"/>
                </a:solidFill>
                <a:latin typeface="Montserrat"/>
                <a:ea typeface="Montserrat"/>
                <a:cs typeface="Montserrat"/>
                <a:sym typeface="Montserrat"/>
              </a:rPr>
              <a:t>Conduct additional analysis</a:t>
            </a:r>
            <a:endParaRPr sz="1400" b="0" i="0" u="none" strike="noStrike" cap="none">
              <a:solidFill>
                <a:srgbClr val="000000"/>
              </a:solidFill>
              <a:latin typeface="Arial"/>
              <a:ea typeface="Arial"/>
              <a:cs typeface="Arial"/>
              <a:sym typeface="Arial"/>
            </a:endParaRPr>
          </a:p>
          <a:p>
            <a:pPr marL="457200" marR="0" lvl="0" indent="-254000" algn="l" rtl="0">
              <a:lnSpc>
                <a:spcPct val="100000"/>
              </a:lnSpc>
              <a:spcBef>
                <a:spcPts val="0"/>
              </a:spcBef>
              <a:spcAft>
                <a:spcPts val="0"/>
              </a:spcAft>
              <a:buClr>
                <a:srgbClr val="0B2E66"/>
              </a:buClr>
              <a:buSzPts val="3200"/>
              <a:buFont typeface="Arial"/>
              <a:buNone/>
            </a:pPr>
            <a:endParaRPr sz="3200" b="0" i="0" u="none" strike="noStrike" cap="none">
              <a:solidFill>
                <a:srgbClr val="000000"/>
              </a:solidFill>
              <a:latin typeface="Montserrat"/>
              <a:ea typeface="Montserrat"/>
              <a:cs typeface="Montserrat"/>
              <a:sym typeface="Montserrat"/>
            </a:endParaRPr>
          </a:p>
          <a:p>
            <a:pPr marL="457200" marR="0" lvl="0" indent="-457200" algn="l" rtl="0">
              <a:lnSpc>
                <a:spcPct val="100000"/>
              </a:lnSpc>
              <a:spcBef>
                <a:spcPts val="0"/>
              </a:spcBef>
              <a:spcAft>
                <a:spcPts val="0"/>
              </a:spcAft>
              <a:buClr>
                <a:srgbClr val="0B2E66"/>
              </a:buClr>
              <a:buSzPts val="3200"/>
              <a:buFont typeface="Arial"/>
              <a:buChar char="•"/>
            </a:pPr>
            <a:r>
              <a:rPr lang="en-US" sz="3200" b="0" i="0" u="none" strike="noStrike" cap="none">
                <a:solidFill>
                  <a:srgbClr val="000000"/>
                </a:solidFill>
                <a:latin typeface="Montserrat"/>
                <a:ea typeface="Montserrat"/>
                <a:cs typeface="Montserrat"/>
                <a:sym typeface="Montserrat"/>
              </a:rPr>
              <a:t>Mitigation payment to City was inadequate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B2E66"/>
              </a:buClr>
              <a:buSzPts val="3200"/>
              <a:buFont typeface="Arial"/>
              <a:buNone/>
            </a:pPr>
            <a:endParaRPr sz="3200" b="0" i="0" u="none" strike="noStrike" cap="none">
              <a:solidFill>
                <a:srgbClr val="000000"/>
              </a:solidFill>
              <a:latin typeface="Montserrat"/>
              <a:ea typeface="Montserrat"/>
              <a:cs typeface="Montserrat"/>
              <a:sym typeface="Montserrat"/>
            </a:endParaRPr>
          </a:p>
          <a:p>
            <a:pPr marL="457200" marR="0" lvl="0" indent="-457200" algn="l" rtl="0">
              <a:lnSpc>
                <a:spcPct val="100000"/>
              </a:lnSpc>
              <a:spcBef>
                <a:spcPts val="0"/>
              </a:spcBef>
              <a:spcAft>
                <a:spcPts val="0"/>
              </a:spcAft>
              <a:buClr>
                <a:srgbClr val="0B2E66"/>
              </a:buClr>
              <a:buSzPts val="3200"/>
              <a:buFont typeface="Arial"/>
              <a:buChar char="•"/>
            </a:pPr>
            <a:r>
              <a:rPr lang="en-US" sz="3200" b="0" i="0" u="none" strike="noStrike" cap="none">
                <a:solidFill>
                  <a:srgbClr val="000000"/>
                </a:solidFill>
                <a:latin typeface="Montserrat"/>
                <a:ea typeface="Montserrat"/>
                <a:cs typeface="Montserrat"/>
                <a:sym typeface="Montserrat"/>
              </a:rPr>
              <a:t>History of building and site should be recognized &amp; honored</a:t>
            </a:r>
            <a:endParaRPr sz="3200" b="0" i="0" u="none" strike="noStrike" cap="none">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highlight>
                <a:srgbClr val="FFFF00"/>
              </a:highlight>
              <a:latin typeface="Montserrat"/>
              <a:ea typeface="Montserrat"/>
              <a:cs typeface="Montserrat"/>
              <a:sym typeface="Montserrat"/>
            </a:endParaRPr>
          </a:p>
          <a:p>
            <a:pPr marL="457200" marR="0" lvl="0" indent="-457200" algn="l" rtl="0">
              <a:lnSpc>
                <a:spcPct val="100000"/>
              </a:lnSpc>
              <a:spcBef>
                <a:spcPts val="0"/>
              </a:spcBef>
              <a:spcAft>
                <a:spcPts val="0"/>
              </a:spcAft>
              <a:buClr>
                <a:srgbClr val="000000"/>
              </a:buClr>
              <a:buSzPts val="3200"/>
              <a:buFont typeface="Montserrat"/>
              <a:buChar char="•"/>
            </a:pPr>
            <a:r>
              <a:rPr lang="en-US" sz="3200">
                <a:latin typeface="Montserrat"/>
                <a:ea typeface="Montserrat"/>
                <a:cs typeface="Montserrat"/>
                <a:sym typeface="Montserrat"/>
              </a:rPr>
              <a:t>Trees need to be protected</a:t>
            </a:r>
            <a:endParaRPr sz="3200" b="0" i="0" u="none" strike="noStrike" cap="none">
              <a:solidFill>
                <a:srgbClr val="000000"/>
              </a:solidFill>
              <a:latin typeface="Montserrat"/>
              <a:ea typeface="Montserrat"/>
              <a:cs typeface="Montserrat"/>
              <a:sym typeface="Montserrat"/>
            </a:endParaRPr>
          </a:p>
        </p:txBody>
      </p:sp>
      <p:sp>
        <p:nvSpPr>
          <p:cNvPr id="318" name="Google Shape;318;p45"/>
          <p:cNvSpPr txBox="1"/>
          <p:nvPr/>
        </p:nvSpPr>
        <p:spPr>
          <a:xfrm>
            <a:off x="8428332" y="2488494"/>
            <a:ext cx="5871300" cy="7465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4200"/>
              <a:buFont typeface="Arial"/>
              <a:buNone/>
            </a:pPr>
            <a:r>
              <a:rPr lang="en-US" sz="4200" b="1" i="0" u="none" strike="noStrike" cap="none">
                <a:solidFill>
                  <a:srgbClr val="0B2E66"/>
                </a:solidFill>
                <a:latin typeface="Montserrat"/>
                <a:ea typeface="Montserrat"/>
                <a:cs typeface="Montserrat"/>
                <a:sym typeface="Montserrat"/>
              </a:rPr>
              <a:t>IMPACT:</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B2E66"/>
              </a:buClr>
              <a:buSzPts val="3200"/>
              <a:buFont typeface="Arial"/>
              <a:buChar char="•"/>
            </a:pPr>
            <a:r>
              <a:rPr lang="en-US" sz="3200" b="0" i="0" u="none" strike="noStrike" cap="none">
                <a:solidFill>
                  <a:srgbClr val="000000"/>
                </a:solidFill>
                <a:latin typeface="Montserrat"/>
                <a:ea typeface="Montserrat"/>
                <a:cs typeface="Montserrat"/>
                <a:sym typeface="Montserrat"/>
              </a:rPr>
              <a:t>Additional preservation option analyzed</a:t>
            </a:r>
            <a:endParaRPr sz="1400" b="0" i="0" u="none" strike="noStrike" cap="none">
              <a:solidFill>
                <a:srgbClr val="000000"/>
              </a:solidFill>
              <a:latin typeface="Arial"/>
              <a:ea typeface="Arial"/>
              <a:cs typeface="Arial"/>
              <a:sym typeface="Arial"/>
            </a:endParaRPr>
          </a:p>
          <a:p>
            <a:pPr marL="457200" marR="0" lvl="0" indent="-254000" algn="l" rtl="0">
              <a:lnSpc>
                <a:spcPct val="100000"/>
              </a:lnSpc>
              <a:spcBef>
                <a:spcPts val="0"/>
              </a:spcBef>
              <a:spcAft>
                <a:spcPts val="0"/>
              </a:spcAft>
              <a:buClr>
                <a:srgbClr val="0B2E66"/>
              </a:buClr>
              <a:buSzPts val="3200"/>
              <a:buFont typeface="Arial"/>
              <a:buNone/>
            </a:pPr>
            <a:endParaRPr sz="3200" b="0" i="0" u="none" strike="noStrike" cap="none">
              <a:solidFill>
                <a:srgbClr val="000000"/>
              </a:solidFill>
              <a:latin typeface="Montserrat"/>
              <a:ea typeface="Montserrat"/>
              <a:cs typeface="Montserrat"/>
              <a:sym typeface="Montserrat"/>
            </a:endParaRPr>
          </a:p>
          <a:p>
            <a:pPr marL="457200" marR="0" lvl="0" indent="-457200" algn="l" rtl="0">
              <a:lnSpc>
                <a:spcPct val="100000"/>
              </a:lnSpc>
              <a:spcBef>
                <a:spcPts val="0"/>
              </a:spcBef>
              <a:spcAft>
                <a:spcPts val="0"/>
              </a:spcAft>
              <a:buClr>
                <a:srgbClr val="0B2E66"/>
              </a:buClr>
              <a:buSzPts val="3200"/>
              <a:buFont typeface="Arial"/>
              <a:buChar char="•"/>
            </a:pPr>
            <a:r>
              <a:rPr lang="en-US" sz="3200" b="0" i="0" u="none" strike="noStrike" cap="none">
                <a:solidFill>
                  <a:srgbClr val="000000"/>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Mitigation dollar amount</a:t>
            </a:r>
            <a:r>
              <a:rPr lang="en-US" sz="3200" b="0" i="0" u="none" strike="noStrike" cap="none">
                <a:solidFill>
                  <a:srgbClr val="000000"/>
                </a:solidFill>
                <a:latin typeface="Montserrat"/>
                <a:ea typeface="Montserrat"/>
                <a:cs typeface="Montserrat"/>
                <a:sym typeface="Montserrat"/>
              </a:rPr>
              <a:t> increased by 67%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Montserrat"/>
              <a:ea typeface="Montserrat"/>
              <a:cs typeface="Montserrat"/>
              <a:sym typeface="Montserrat"/>
            </a:endParaRPr>
          </a:p>
          <a:p>
            <a:pPr marL="457200" marR="0" lvl="0" indent="-457200" algn="l" rtl="0">
              <a:lnSpc>
                <a:spcPct val="100000"/>
              </a:lnSpc>
              <a:spcBef>
                <a:spcPts val="0"/>
              </a:spcBef>
              <a:spcAft>
                <a:spcPts val="0"/>
              </a:spcAft>
              <a:buClr>
                <a:srgbClr val="000000"/>
              </a:buClr>
              <a:buSzPts val="3200"/>
              <a:buFont typeface="Montserrat"/>
              <a:buChar char="•"/>
            </a:pPr>
            <a:r>
              <a:rPr lang="en-US" sz="3200" b="0" i="0" u="none" strike="noStrike" cap="none">
                <a:solidFill>
                  <a:srgbClr val="000000"/>
                </a:solidFill>
                <a:latin typeface="Montserrat"/>
                <a:ea typeface="Montserrat"/>
                <a:cs typeface="Montserrat"/>
                <a:sym typeface="Montserrat"/>
              </a:rPr>
              <a:t>Publicly accessible historical Installation</a:t>
            </a:r>
            <a:endParaRPr/>
          </a:p>
          <a:p>
            <a:pPr marL="457200" marR="0" lvl="0" indent="-254000" algn="l" rtl="0">
              <a:lnSpc>
                <a:spcPct val="100000"/>
              </a:lnSpc>
              <a:spcBef>
                <a:spcPts val="0"/>
              </a:spcBef>
              <a:spcAft>
                <a:spcPts val="0"/>
              </a:spcAft>
              <a:buClr>
                <a:srgbClr val="000000"/>
              </a:buClr>
              <a:buSzPts val="3200"/>
              <a:buFont typeface="Montserrat"/>
              <a:buNone/>
            </a:pPr>
            <a:endParaRPr sz="3200" b="0" i="0" u="none" strike="noStrike" cap="none">
              <a:solidFill>
                <a:srgbClr val="000000"/>
              </a:solidFill>
              <a:latin typeface="Montserrat"/>
              <a:ea typeface="Montserrat"/>
              <a:cs typeface="Montserrat"/>
              <a:sym typeface="Montserrat"/>
            </a:endParaRPr>
          </a:p>
          <a:p>
            <a:pPr marL="457200" marR="0" lvl="0" indent="-254000" algn="l" rtl="0">
              <a:lnSpc>
                <a:spcPct val="100000"/>
              </a:lnSpc>
              <a:spcBef>
                <a:spcPts val="0"/>
              </a:spcBef>
              <a:spcAft>
                <a:spcPts val="0"/>
              </a:spcAft>
              <a:buClr>
                <a:srgbClr val="000000"/>
              </a:buClr>
              <a:buSzPts val="3200"/>
              <a:buFont typeface="Montserrat"/>
              <a:buNone/>
            </a:pPr>
            <a:endParaRPr sz="3200" b="0" i="0" u="none" strike="noStrike" cap="none">
              <a:solidFill>
                <a:srgbClr val="000000"/>
              </a:solidFill>
              <a:latin typeface="Montserrat"/>
              <a:ea typeface="Montserrat"/>
              <a:cs typeface="Montserrat"/>
              <a:sym typeface="Montserrat"/>
            </a:endParaRPr>
          </a:p>
          <a:p>
            <a:pPr marL="457200" marR="0" lvl="0" indent="-457200" algn="l" rtl="0">
              <a:lnSpc>
                <a:spcPct val="100000"/>
              </a:lnSpc>
              <a:spcBef>
                <a:spcPts val="0"/>
              </a:spcBef>
              <a:spcAft>
                <a:spcPts val="0"/>
              </a:spcAft>
              <a:buClr>
                <a:srgbClr val="000000"/>
              </a:buClr>
              <a:buSzPts val="3200"/>
              <a:buFont typeface="Montserrat"/>
              <a:buChar char="•"/>
            </a:pPr>
            <a:r>
              <a:rPr lang="en-US" sz="3200">
                <a:latin typeface="Montserrat"/>
                <a:ea typeface="Montserrat"/>
                <a:cs typeface="Montserrat"/>
                <a:sym typeface="Montserrat"/>
              </a:rPr>
              <a:t>Tree Permit: survey &amp; protective fencing </a:t>
            </a:r>
            <a:endParaRPr sz="3200" b="0" i="0" u="none" strike="noStrike" cap="none">
              <a:solidFill>
                <a:srgbClr val="000000"/>
              </a:solidFill>
              <a:latin typeface="Montserrat"/>
              <a:ea typeface="Montserrat"/>
              <a:cs typeface="Montserrat"/>
              <a:sym typeface="Montserrat"/>
            </a:endParaRPr>
          </a:p>
          <a:p>
            <a:pPr marL="457200" marR="0" lvl="0" indent="-254000" algn="l" rtl="0">
              <a:lnSpc>
                <a:spcPct val="100000"/>
              </a:lnSpc>
              <a:spcBef>
                <a:spcPts val="0"/>
              </a:spcBef>
              <a:spcAft>
                <a:spcPts val="0"/>
              </a:spcAft>
              <a:buClr>
                <a:srgbClr val="0B2E66"/>
              </a:buClr>
              <a:buSzPts val="3200"/>
              <a:buFont typeface="Arial"/>
              <a:buNone/>
            </a:pPr>
            <a:endParaRPr sz="3200" b="0" i="0" u="none" strike="noStrike" cap="none">
              <a:solidFill>
                <a:srgbClr val="000000"/>
              </a:solidFill>
              <a:latin typeface="Montserrat"/>
              <a:ea typeface="Montserrat"/>
              <a:cs typeface="Montserrat"/>
              <a:sym typeface="Montserrat"/>
            </a:endParaRPr>
          </a:p>
        </p:txBody>
      </p:sp>
      <p:sp>
        <p:nvSpPr>
          <p:cNvPr id="319" name="Google Shape;319;p45"/>
          <p:cNvSpPr/>
          <p:nvPr/>
        </p:nvSpPr>
        <p:spPr>
          <a:xfrm>
            <a:off x="6860571" y="3603308"/>
            <a:ext cx="1103808" cy="52529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0" name="Google Shape;320;p45"/>
          <p:cNvSpPr/>
          <p:nvPr/>
        </p:nvSpPr>
        <p:spPr>
          <a:xfrm>
            <a:off x="6860571" y="5143500"/>
            <a:ext cx="1103808" cy="52529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1" name="Google Shape;321;p45"/>
          <p:cNvSpPr/>
          <p:nvPr/>
        </p:nvSpPr>
        <p:spPr>
          <a:xfrm>
            <a:off x="6850442" y="6903500"/>
            <a:ext cx="1103808" cy="52529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2" name="Google Shape;322;p45"/>
          <p:cNvSpPr/>
          <p:nvPr/>
        </p:nvSpPr>
        <p:spPr>
          <a:xfrm>
            <a:off x="6831785" y="8321174"/>
            <a:ext cx="1103808" cy="52529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
          <p:cNvSpPr txBox="1"/>
          <p:nvPr/>
        </p:nvSpPr>
        <p:spPr>
          <a:xfrm>
            <a:off x="1394847" y="933450"/>
            <a:ext cx="1271939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400"/>
              <a:buFont typeface="Arial"/>
              <a:buNone/>
            </a:pPr>
            <a:r>
              <a:rPr lang="en-US" sz="6400" b="1" i="0" u="none" strike="noStrike" cap="none">
                <a:solidFill>
                  <a:srgbClr val="0B2E66"/>
                </a:solidFill>
                <a:latin typeface="Montserrat"/>
                <a:ea typeface="Montserrat"/>
                <a:cs typeface="Montserrat"/>
                <a:sym typeface="Montserrat"/>
              </a:rPr>
              <a:t>DECISION AND RATIONALE</a:t>
            </a:r>
            <a:endParaRPr sz="1400" b="0" i="0" u="none" strike="noStrike" cap="none">
              <a:solidFill>
                <a:srgbClr val="000000"/>
              </a:solidFill>
              <a:latin typeface="Arial"/>
              <a:ea typeface="Arial"/>
              <a:cs typeface="Arial"/>
              <a:sym typeface="Arial"/>
            </a:endParaRPr>
          </a:p>
        </p:txBody>
      </p:sp>
      <p:grpSp>
        <p:nvGrpSpPr>
          <p:cNvPr id="329" name="Google Shape;329;p16"/>
          <p:cNvGrpSpPr/>
          <p:nvPr/>
        </p:nvGrpSpPr>
        <p:grpSpPr>
          <a:xfrm>
            <a:off x="15247824" y="-156257"/>
            <a:ext cx="3040175" cy="10431661"/>
            <a:chOff x="0" y="-38100"/>
            <a:chExt cx="800705" cy="2747433"/>
          </a:xfrm>
        </p:grpSpPr>
        <p:sp>
          <p:nvSpPr>
            <p:cNvPr id="330" name="Google Shape;330;p16"/>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16"/>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2" name="Google Shape;332;p16"/>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16"/>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34" name="Google Shape;334;p16"/>
          <p:cNvCxnSpPr/>
          <p:nvPr/>
        </p:nvCxnSpPr>
        <p:spPr>
          <a:xfrm>
            <a:off x="1394847" y="2256816"/>
            <a:ext cx="12904813"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cxnSp>
      <p:sp>
        <p:nvSpPr>
          <p:cNvPr id="335" name="Google Shape;335;p16"/>
          <p:cNvSpPr/>
          <p:nvPr/>
        </p:nvSpPr>
        <p:spPr>
          <a:xfrm>
            <a:off x="1450404" y="4091623"/>
            <a:ext cx="3552608" cy="2788699"/>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Montserrat"/>
                <a:ea typeface="Montserrat"/>
                <a:cs typeface="Montserrat"/>
                <a:sym typeface="Montserrat"/>
              </a:rPr>
              <a:t>EIS REVIEW</a:t>
            </a:r>
            <a:endParaRPr sz="2800" b="0" i="0" u="none" strike="noStrike" cap="none">
              <a:solidFill>
                <a:srgbClr val="000000"/>
              </a:solidFill>
              <a:latin typeface="Montserrat"/>
              <a:ea typeface="Montserrat"/>
              <a:cs typeface="Montserrat"/>
              <a:sym typeface="Montserrat"/>
            </a:endParaRPr>
          </a:p>
        </p:txBody>
      </p:sp>
      <p:sp>
        <p:nvSpPr>
          <p:cNvPr id="336" name="Google Shape;336;p16"/>
          <p:cNvSpPr/>
          <p:nvPr/>
        </p:nvSpPr>
        <p:spPr>
          <a:xfrm>
            <a:off x="5221367" y="5201439"/>
            <a:ext cx="778009" cy="446461"/>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p16"/>
          <p:cNvSpPr/>
          <p:nvPr/>
        </p:nvSpPr>
        <p:spPr>
          <a:xfrm>
            <a:off x="6070949" y="4091623"/>
            <a:ext cx="3552608" cy="2788699"/>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Montserrat"/>
                <a:ea typeface="Montserrat"/>
                <a:cs typeface="Montserrat"/>
                <a:sym typeface="Montserrat"/>
              </a:rPr>
              <a:t>DELIBERATION BASED ON EIS FINDINGS</a:t>
            </a:r>
            <a:endParaRPr sz="2800" b="1" i="0" u="none" strike="noStrike" cap="none">
              <a:solidFill>
                <a:srgbClr val="000000"/>
              </a:solidFill>
              <a:latin typeface="Montserrat"/>
              <a:ea typeface="Montserrat"/>
              <a:cs typeface="Montserrat"/>
              <a:sym typeface="Montserrat"/>
            </a:endParaRPr>
          </a:p>
        </p:txBody>
      </p:sp>
      <p:sp>
        <p:nvSpPr>
          <p:cNvPr id="338" name="Google Shape;338;p16"/>
          <p:cNvSpPr/>
          <p:nvPr/>
        </p:nvSpPr>
        <p:spPr>
          <a:xfrm>
            <a:off x="10691494" y="4091623"/>
            <a:ext cx="3552608" cy="2788699"/>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DEMO PERMIT DECISION ISSUED</a:t>
            </a:r>
            <a:r>
              <a:rPr lang="en-US" sz="2800" b="1" i="0" u="none" strike="noStrike" cap="none">
                <a:solidFill>
                  <a:schemeClr val="lt1"/>
                </a:solidFill>
                <a:latin typeface="Montserrat"/>
                <a:ea typeface="Montserrat"/>
                <a:cs typeface="Montserrat"/>
                <a:sym typeface="Montserrat"/>
              </a:rPr>
              <a:t> AUG 8</a:t>
            </a:r>
            <a:endParaRPr sz="2800" b="0" i="0" u="none" strike="noStrike" cap="none">
              <a:solidFill>
                <a:srgbClr val="000000"/>
              </a:solidFill>
              <a:latin typeface="Montserrat"/>
              <a:ea typeface="Montserrat"/>
              <a:cs typeface="Montserrat"/>
              <a:sym typeface="Montserrat"/>
            </a:endParaRPr>
          </a:p>
        </p:txBody>
      </p:sp>
      <p:sp>
        <p:nvSpPr>
          <p:cNvPr id="339" name="Google Shape;339;p16"/>
          <p:cNvSpPr/>
          <p:nvPr/>
        </p:nvSpPr>
        <p:spPr>
          <a:xfrm>
            <a:off x="9779999" y="5262741"/>
            <a:ext cx="778009" cy="446461"/>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1775056" y="0"/>
            <a:ext cx="14756939" cy="10287000"/>
          </a:xfrm>
          <a:custGeom>
            <a:avLst/>
            <a:gdLst/>
            <a:ahLst/>
            <a:cxnLst/>
            <a:rect l="l" t="t" r="r" b="b"/>
            <a:pathLst>
              <a:path w="14756939" h="10484882" extrusionOk="0">
                <a:moveTo>
                  <a:pt x="0" y="0"/>
                </a:moveTo>
                <a:lnTo>
                  <a:pt x="14756938" y="0"/>
                </a:lnTo>
                <a:lnTo>
                  <a:pt x="14756938" y="10484882"/>
                </a:lnTo>
                <a:lnTo>
                  <a:pt x="0" y="10484882"/>
                </a:lnTo>
                <a:lnTo>
                  <a:pt x="0" y="0"/>
                </a:lnTo>
                <a:close/>
              </a:path>
            </a:pathLst>
          </a:custGeom>
          <a:blipFill rotWithShape="1">
            <a:blip r:embed="rId3">
              <a:alphaModFix/>
            </a:blip>
            <a:stretch>
              <a:fillRect l="-32512" t="-21456" r="-23918" b="-2145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2"/>
          <p:cNvSpPr/>
          <p:nvPr/>
        </p:nvSpPr>
        <p:spPr>
          <a:xfrm>
            <a:off x="6236362" y="5585384"/>
            <a:ext cx="5019918" cy="3953185"/>
          </a:xfrm>
          <a:custGeom>
            <a:avLst/>
            <a:gdLst/>
            <a:ahLst/>
            <a:cxnLst/>
            <a:rect l="l" t="t" r="r" b="b"/>
            <a:pathLst>
              <a:path w="5019918" h="3953185" extrusionOk="0">
                <a:moveTo>
                  <a:pt x="0" y="0"/>
                </a:moveTo>
                <a:lnTo>
                  <a:pt x="5019918" y="0"/>
                </a:lnTo>
                <a:lnTo>
                  <a:pt x="5019918" y="3953186"/>
                </a:lnTo>
                <a:lnTo>
                  <a:pt x="0" y="39531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2"/>
          <p:cNvSpPr txBox="1"/>
          <p:nvPr/>
        </p:nvSpPr>
        <p:spPr>
          <a:xfrm>
            <a:off x="4740668" y="469388"/>
            <a:ext cx="8806664" cy="20928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000"/>
              <a:buFont typeface="Arial"/>
              <a:buNone/>
            </a:pPr>
            <a:r>
              <a:rPr lang="en-US" sz="13000" b="0" i="0" u="none" strike="noStrike" cap="none">
                <a:solidFill>
                  <a:schemeClr val="dk1"/>
                </a:solidFill>
                <a:latin typeface="Calibri"/>
                <a:ea typeface="Calibri"/>
                <a:cs typeface="Calibri"/>
                <a:sym typeface="Calibri"/>
              </a:rPr>
              <a:t>WELCOME</a:t>
            </a:r>
            <a:endParaRPr sz="130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7"/>
          <p:cNvSpPr txBox="1"/>
          <p:nvPr/>
        </p:nvSpPr>
        <p:spPr>
          <a:xfrm>
            <a:off x="1394847" y="933450"/>
            <a:ext cx="12719398" cy="10156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FUTURE DEVELOPMENT</a:t>
            </a:r>
            <a:endParaRPr sz="1400" b="0" i="0" u="none" strike="noStrike" cap="none">
              <a:solidFill>
                <a:srgbClr val="000000"/>
              </a:solidFill>
              <a:latin typeface="Arial"/>
              <a:ea typeface="Arial"/>
              <a:cs typeface="Arial"/>
              <a:sym typeface="Arial"/>
            </a:endParaRPr>
          </a:p>
        </p:txBody>
      </p:sp>
      <p:grpSp>
        <p:nvGrpSpPr>
          <p:cNvPr id="346" name="Google Shape;346;p17"/>
          <p:cNvGrpSpPr/>
          <p:nvPr/>
        </p:nvGrpSpPr>
        <p:grpSpPr>
          <a:xfrm>
            <a:off x="15247824" y="-156257"/>
            <a:ext cx="3040175" cy="10431661"/>
            <a:chOff x="0" y="-38100"/>
            <a:chExt cx="800705" cy="2747433"/>
          </a:xfrm>
        </p:grpSpPr>
        <p:sp>
          <p:nvSpPr>
            <p:cNvPr id="347" name="Google Shape;347;p17"/>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8" name="Google Shape;348;p17"/>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9" name="Google Shape;349;p17"/>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17"/>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p17"/>
          <p:cNvSpPr txBox="1"/>
          <p:nvPr/>
        </p:nvSpPr>
        <p:spPr>
          <a:xfrm>
            <a:off x="1394847" y="2806512"/>
            <a:ext cx="12719400" cy="6475500"/>
          </a:xfrm>
          <a:prstGeom prst="rect">
            <a:avLst/>
          </a:prstGeom>
          <a:noFill/>
          <a:ln>
            <a:noFill/>
          </a:ln>
        </p:spPr>
        <p:txBody>
          <a:bodyPr spcFirstLastPara="1" wrap="square" lIns="91425" tIns="45700" rIns="91425" bIns="45700" anchor="t" anchorCtr="0">
            <a:spAutoFit/>
          </a:bodyPr>
          <a:lstStyle/>
          <a:p>
            <a:pPr marL="0" marR="0" lvl="0" indent="0" algn="l" rtl="0">
              <a:lnSpc>
                <a:spcPct val="138107"/>
              </a:lnSpc>
              <a:spcBef>
                <a:spcPts val="0"/>
              </a:spcBef>
              <a:spcAft>
                <a:spcPts val="0"/>
              </a:spcAft>
              <a:buClr>
                <a:srgbClr val="000000"/>
              </a:buClr>
              <a:buSzPts val="2800"/>
              <a:buFont typeface="Arial"/>
              <a:buNone/>
            </a:pPr>
            <a:r>
              <a:rPr lang="en-US" sz="2800" b="0" i="0" u="none" strike="noStrike" cap="none">
                <a:solidFill>
                  <a:srgbClr val="002060"/>
                </a:solidFill>
                <a:latin typeface="Montserrat"/>
                <a:ea typeface="Montserrat"/>
                <a:cs typeface="Montserrat"/>
                <a:sym typeface="Montserrat"/>
              </a:rPr>
              <a:t>Plans for future development are unknown.</a:t>
            </a:r>
            <a:endParaRPr sz="2800" b="0" i="0" u="none" strike="noStrike" cap="none">
              <a:solidFill>
                <a:srgbClr val="002060"/>
              </a:solidFill>
              <a:latin typeface="Montserrat"/>
              <a:ea typeface="Montserrat"/>
              <a:cs typeface="Montserrat"/>
              <a:sym typeface="Montserrat"/>
            </a:endParaRPr>
          </a:p>
          <a:p>
            <a:pPr marL="914400" marR="0" lvl="1" indent="-457200" algn="l" rtl="0">
              <a:lnSpc>
                <a:spcPct val="138107"/>
              </a:lnSpc>
              <a:spcBef>
                <a:spcPts val="0"/>
              </a:spcBef>
              <a:spcAft>
                <a:spcPts val="0"/>
              </a:spcAft>
              <a:buClr>
                <a:srgbClr val="002060"/>
              </a:buClr>
              <a:buSzPts val="2800"/>
              <a:buFont typeface="Arial"/>
              <a:buChar char="•"/>
            </a:pPr>
            <a:r>
              <a:rPr lang="en-US" sz="2800" b="0" i="0" u="none" strike="noStrike" cap="none">
                <a:solidFill>
                  <a:srgbClr val="002060"/>
                </a:solidFill>
                <a:latin typeface="Montserrat"/>
                <a:ea typeface="Montserrat"/>
                <a:cs typeface="Montserrat"/>
                <a:sym typeface="Montserrat"/>
              </a:rPr>
              <a:t>The law does not require the property owner to declare future development plans, if any.</a:t>
            </a:r>
            <a:endParaRPr sz="2800" b="0" i="0" u="none" strike="noStrike" cap="none">
              <a:solidFill>
                <a:srgbClr val="002060"/>
              </a:solidFill>
              <a:latin typeface="Montserrat"/>
              <a:ea typeface="Montserrat"/>
              <a:cs typeface="Montserrat"/>
              <a:sym typeface="Montserrat"/>
            </a:endParaRPr>
          </a:p>
          <a:p>
            <a:pPr marL="914400" marR="0" lvl="1" indent="-279400" algn="l" rtl="0">
              <a:lnSpc>
                <a:spcPct val="138107"/>
              </a:lnSpc>
              <a:spcBef>
                <a:spcPts val="0"/>
              </a:spcBef>
              <a:spcAft>
                <a:spcPts val="0"/>
              </a:spcAft>
              <a:buClr>
                <a:schemeClr val="dk1"/>
              </a:buClr>
              <a:buSzPts val="2800"/>
              <a:buFont typeface="Arial"/>
              <a:buNone/>
            </a:pPr>
            <a:endParaRPr sz="2800" b="0" i="0" u="none" strike="noStrike" cap="none">
              <a:solidFill>
                <a:srgbClr val="002060"/>
              </a:solidFill>
              <a:latin typeface="Montserrat"/>
              <a:ea typeface="Montserrat"/>
              <a:cs typeface="Montserrat"/>
              <a:sym typeface="Montserrat"/>
            </a:endParaRPr>
          </a:p>
          <a:p>
            <a:pPr marL="0" marR="0" lvl="0" indent="0" algn="l" rtl="0">
              <a:lnSpc>
                <a:spcPct val="138107"/>
              </a:lnSpc>
              <a:spcBef>
                <a:spcPts val="0"/>
              </a:spcBef>
              <a:spcAft>
                <a:spcPts val="0"/>
              </a:spcAft>
              <a:buClr>
                <a:srgbClr val="000000"/>
              </a:buClr>
              <a:buSzPts val="2800"/>
              <a:buFont typeface="Arial"/>
              <a:buNone/>
            </a:pPr>
            <a:r>
              <a:rPr lang="en-US" sz="2800" b="0" i="0" u="none" strike="noStrike" cap="none">
                <a:solidFill>
                  <a:srgbClr val="002060"/>
                </a:solidFill>
                <a:latin typeface="Montserrat"/>
                <a:ea typeface="Montserrat"/>
                <a:cs typeface="Montserrat"/>
                <a:sym typeface="Montserrat"/>
              </a:rPr>
              <a:t>If property owner chooses to pursue future development, it will be subject to:</a:t>
            </a:r>
            <a:endParaRPr sz="2800" b="0" i="0" u="none" strike="noStrike" cap="none">
              <a:solidFill>
                <a:srgbClr val="002060"/>
              </a:solidFill>
              <a:latin typeface="Montserrat"/>
              <a:ea typeface="Montserrat"/>
              <a:cs typeface="Montserrat"/>
              <a:sym typeface="Montserrat"/>
            </a:endParaRPr>
          </a:p>
          <a:p>
            <a:pPr marL="855663" marR="0" lvl="0" indent="-457200" algn="l" rtl="0">
              <a:lnSpc>
                <a:spcPct val="138107"/>
              </a:lnSpc>
              <a:spcBef>
                <a:spcPts val="0"/>
              </a:spcBef>
              <a:spcAft>
                <a:spcPts val="0"/>
              </a:spcAft>
              <a:buClr>
                <a:srgbClr val="002060"/>
              </a:buClr>
              <a:buSzPts val="2800"/>
              <a:buFont typeface="Arial"/>
              <a:buChar char="•"/>
            </a:pPr>
            <a:r>
              <a:rPr lang="en-US" sz="2800" b="0" i="0" u="none" strike="noStrike" cap="none">
                <a:solidFill>
                  <a:srgbClr val="002060"/>
                </a:solidFill>
                <a:latin typeface="Montserrat"/>
                <a:ea typeface="Montserrat"/>
                <a:cs typeface="Montserrat"/>
                <a:sym typeface="Montserrat"/>
              </a:rPr>
              <a:t>City zoning requirements.</a:t>
            </a:r>
            <a:endParaRPr sz="2800" b="0" i="0" u="none" strike="noStrike" cap="none">
              <a:solidFill>
                <a:srgbClr val="002060"/>
              </a:solidFill>
              <a:latin typeface="Montserrat"/>
              <a:ea typeface="Montserrat"/>
              <a:cs typeface="Montserrat"/>
              <a:sym typeface="Montserrat"/>
            </a:endParaRPr>
          </a:p>
          <a:p>
            <a:pPr marL="855663" marR="0" lvl="0" indent="-457200" algn="l" rtl="0">
              <a:lnSpc>
                <a:spcPct val="138107"/>
              </a:lnSpc>
              <a:spcBef>
                <a:spcPts val="0"/>
              </a:spcBef>
              <a:spcAft>
                <a:spcPts val="0"/>
              </a:spcAft>
              <a:buClr>
                <a:srgbClr val="002060"/>
              </a:buClr>
              <a:buSzPts val="2800"/>
              <a:buFont typeface="Arial"/>
              <a:buChar char="•"/>
            </a:pPr>
            <a:r>
              <a:rPr lang="en-US" sz="2800" b="0" i="0" u="none" strike="noStrike" cap="none">
                <a:solidFill>
                  <a:srgbClr val="002060"/>
                </a:solidFill>
                <a:latin typeface="Montserrat"/>
                <a:ea typeface="Montserrat"/>
                <a:cs typeface="Montserrat"/>
                <a:sym typeface="Montserrat"/>
              </a:rPr>
              <a:t>All state and local law, including SEPA.</a:t>
            </a:r>
            <a:endParaRPr sz="2800" b="0" i="0" u="none" strike="noStrike" cap="none">
              <a:solidFill>
                <a:srgbClr val="002060"/>
              </a:solidFill>
              <a:latin typeface="Montserrat"/>
              <a:ea typeface="Montserrat"/>
              <a:cs typeface="Montserrat"/>
              <a:sym typeface="Montserrat"/>
            </a:endParaRPr>
          </a:p>
          <a:p>
            <a:pPr marL="855663" marR="0" lvl="1" indent="-457200" algn="l" rtl="0">
              <a:lnSpc>
                <a:spcPct val="138107"/>
              </a:lnSpc>
              <a:spcBef>
                <a:spcPts val="0"/>
              </a:spcBef>
              <a:spcAft>
                <a:spcPts val="0"/>
              </a:spcAft>
              <a:buClr>
                <a:srgbClr val="002060"/>
              </a:buClr>
              <a:buSzPts val="2800"/>
              <a:buFont typeface="Arial"/>
              <a:buChar char="•"/>
            </a:pPr>
            <a:r>
              <a:rPr lang="en-US" sz="2800">
                <a:solidFill>
                  <a:srgbClr val="002060"/>
                </a:solidFill>
                <a:latin typeface="Montserrat"/>
                <a:ea typeface="Montserrat"/>
                <a:cs typeface="Montserrat"/>
                <a:sym typeface="Montserrat"/>
              </a:rPr>
              <a:t>May </a:t>
            </a:r>
            <a:r>
              <a:rPr lang="en-US" sz="2800" b="0" i="0" u="none" strike="noStrike" cap="none">
                <a:solidFill>
                  <a:srgbClr val="002060"/>
                </a:solidFill>
                <a:latin typeface="Montserrat"/>
                <a:ea typeface="Montserrat"/>
                <a:cs typeface="Montserrat"/>
                <a:sym typeface="Montserrat"/>
              </a:rPr>
              <a:t>trigger a new EIS process.</a:t>
            </a:r>
            <a:endParaRPr sz="2800" b="0" i="0" u="none" strike="noStrike" cap="none">
              <a:solidFill>
                <a:srgbClr val="002060"/>
              </a:solidFill>
              <a:latin typeface="Montserrat"/>
              <a:ea typeface="Montserrat"/>
              <a:cs typeface="Montserrat"/>
              <a:sym typeface="Montserrat"/>
            </a:endParaRPr>
          </a:p>
          <a:p>
            <a:pPr marL="457200" marR="0" lvl="1" indent="0" algn="l" rtl="0">
              <a:lnSpc>
                <a:spcPct val="138107"/>
              </a:lnSpc>
              <a:spcBef>
                <a:spcPts val="0"/>
              </a:spcBef>
              <a:spcAft>
                <a:spcPts val="0"/>
              </a:spcAft>
              <a:buClr>
                <a:srgbClr val="000000"/>
              </a:buClr>
              <a:buSzPts val="2800"/>
              <a:buFont typeface="Arial"/>
              <a:buNone/>
            </a:pPr>
            <a:endParaRPr sz="2800" b="0" i="0" u="none" strike="noStrike" cap="none">
              <a:solidFill>
                <a:srgbClr val="002060"/>
              </a:solidFill>
              <a:latin typeface="Montserrat"/>
              <a:ea typeface="Montserrat"/>
              <a:cs typeface="Montserrat"/>
              <a:sym typeface="Montserrat"/>
            </a:endParaRPr>
          </a:p>
          <a:p>
            <a:pPr marL="0" marR="0" lvl="0" indent="0" algn="l" rtl="0">
              <a:lnSpc>
                <a:spcPct val="138107"/>
              </a:lnSpc>
              <a:spcBef>
                <a:spcPts val="0"/>
              </a:spcBef>
              <a:spcAft>
                <a:spcPts val="0"/>
              </a:spcAft>
              <a:buClr>
                <a:srgbClr val="000000"/>
              </a:buClr>
              <a:buSzPts val="2800"/>
              <a:buFont typeface="Arial"/>
              <a:buNone/>
            </a:pPr>
            <a:r>
              <a:rPr lang="en-US" sz="2800" b="0" i="0" u="none" strike="noStrike" cap="none">
                <a:solidFill>
                  <a:srgbClr val="002060"/>
                </a:solidFill>
                <a:latin typeface="Montserrat"/>
                <a:ea typeface="Montserrat"/>
                <a:cs typeface="Montserrat"/>
                <a:sym typeface="Montserrat"/>
              </a:rPr>
              <a:t>Process will include public input.</a:t>
            </a:r>
            <a:endParaRPr sz="2800" b="0" i="0" u="none" strike="noStrike" cap="none">
              <a:solidFill>
                <a:srgbClr val="002060"/>
              </a:solidFill>
              <a:latin typeface="Montserrat"/>
              <a:ea typeface="Montserrat"/>
              <a:cs typeface="Montserrat"/>
              <a:sym typeface="Montserrat"/>
            </a:endParaRPr>
          </a:p>
        </p:txBody>
      </p:sp>
      <p:cxnSp>
        <p:nvCxnSpPr>
          <p:cNvPr id="352" name="Google Shape;352;p17"/>
          <p:cNvCxnSpPr/>
          <p:nvPr/>
        </p:nvCxnSpPr>
        <p:spPr>
          <a:xfrm>
            <a:off x="1394847" y="2256816"/>
            <a:ext cx="12904813"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7"/>
          <p:cNvSpPr txBox="1"/>
          <p:nvPr/>
        </p:nvSpPr>
        <p:spPr>
          <a:xfrm>
            <a:off x="1033792" y="1013859"/>
            <a:ext cx="9790152" cy="30777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US" sz="10000" b="1" i="0" u="none" strike="noStrike" cap="none">
                <a:solidFill>
                  <a:srgbClr val="0B2E66"/>
                </a:solidFill>
                <a:latin typeface="Montserrat"/>
                <a:ea typeface="Montserrat"/>
                <a:cs typeface="Montserrat"/>
                <a:sym typeface="Montserrat"/>
              </a:rPr>
              <a:t>GALLERY WALK</a:t>
            </a:r>
            <a:endParaRPr sz="1400" b="0" i="0" u="none" strike="noStrike" cap="none">
              <a:solidFill>
                <a:srgbClr val="000000"/>
              </a:solidFill>
              <a:latin typeface="Arial"/>
              <a:ea typeface="Arial"/>
              <a:cs typeface="Arial"/>
              <a:sym typeface="Arial"/>
            </a:endParaRPr>
          </a:p>
        </p:txBody>
      </p:sp>
      <p:grpSp>
        <p:nvGrpSpPr>
          <p:cNvPr id="359" name="Google Shape;359;p47"/>
          <p:cNvGrpSpPr/>
          <p:nvPr/>
        </p:nvGrpSpPr>
        <p:grpSpPr>
          <a:xfrm>
            <a:off x="15247824" y="-156257"/>
            <a:ext cx="3040175" cy="10431661"/>
            <a:chOff x="0" y="-38100"/>
            <a:chExt cx="800705" cy="2747433"/>
          </a:xfrm>
        </p:grpSpPr>
        <p:sp>
          <p:nvSpPr>
            <p:cNvPr id="360" name="Google Shape;360;p47"/>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p47"/>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2" name="Google Shape;362;p47"/>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3" name="Google Shape;363;p47"/>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47"/>
          <p:cNvSpPr txBox="1"/>
          <p:nvPr/>
        </p:nvSpPr>
        <p:spPr>
          <a:xfrm>
            <a:off x="1033792" y="4797194"/>
            <a:ext cx="12719400" cy="3294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US" sz="10000" b="1" i="0" u="none" strike="noStrike" cap="none">
                <a:solidFill>
                  <a:srgbClr val="0B2E66"/>
                </a:solidFill>
                <a:latin typeface="Montserrat"/>
                <a:ea typeface="Montserrat"/>
                <a:cs typeface="Montserrat"/>
                <a:sym typeface="Montserrat"/>
              </a:rPr>
              <a:t>Community</a:t>
            </a:r>
            <a:endParaRPr/>
          </a:p>
          <a:p>
            <a:pPr marL="0" marR="0" lvl="0" indent="0" algn="l" rtl="0">
              <a:lnSpc>
                <a:spcPct val="100000"/>
              </a:lnSpc>
              <a:spcBef>
                <a:spcPts val="0"/>
              </a:spcBef>
              <a:spcAft>
                <a:spcPts val="0"/>
              </a:spcAft>
              <a:buClr>
                <a:srgbClr val="000000"/>
              </a:buClr>
              <a:buSzPts val="10000"/>
              <a:buFont typeface="Arial"/>
              <a:buNone/>
            </a:pPr>
            <a:r>
              <a:rPr lang="en-US" sz="10000" b="1">
                <a:solidFill>
                  <a:srgbClr val="0B2E66"/>
                </a:solidFill>
                <a:latin typeface="Montserrat"/>
                <a:ea typeface="Montserrat"/>
                <a:cs typeface="Montserrat"/>
                <a:sym typeface="Montserrat"/>
              </a:rPr>
              <a:t>Input</a:t>
            </a:r>
            <a:endParaRPr/>
          </a:p>
          <a:p>
            <a:pPr marL="0" marR="0" lvl="0" indent="0" algn="l" rtl="0">
              <a:lnSpc>
                <a:spcPct val="100000"/>
              </a:lnSpc>
              <a:spcBef>
                <a:spcPts val="0"/>
              </a:spcBef>
              <a:spcAft>
                <a:spcPts val="0"/>
              </a:spcAft>
              <a:buClr>
                <a:srgbClr val="000000"/>
              </a:buClr>
              <a:buSzPts val="10000"/>
              <a:buFont typeface="Arial"/>
              <a:buNone/>
            </a:pPr>
            <a:endParaRPr sz="1400" b="0" i="0" u="none" strike="noStrike" cap="none">
              <a:solidFill>
                <a:srgbClr val="000000"/>
              </a:solidFill>
              <a:latin typeface="Arial"/>
              <a:ea typeface="Arial"/>
              <a:cs typeface="Arial"/>
              <a:sym typeface="Arial"/>
            </a:endParaRPr>
          </a:p>
        </p:txBody>
      </p:sp>
      <p:cxnSp>
        <p:nvCxnSpPr>
          <p:cNvPr id="365" name="Google Shape;365;p47"/>
          <p:cNvCxnSpPr/>
          <p:nvPr/>
        </p:nvCxnSpPr>
        <p:spPr>
          <a:xfrm>
            <a:off x="1033792" y="4444409"/>
            <a:ext cx="12631479" cy="0"/>
          </a:xfrm>
          <a:prstGeom prst="straightConnector1">
            <a:avLst/>
          </a:prstGeom>
          <a:noFill/>
          <a:ln w="9525" cap="flat" cmpd="sng">
            <a:solidFill>
              <a:srgbClr val="17365D"/>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8"/>
          <p:cNvSpPr txBox="1"/>
          <p:nvPr/>
        </p:nvSpPr>
        <p:spPr>
          <a:xfrm>
            <a:off x="926889" y="1262691"/>
            <a:ext cx="12719400" cy="8619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US" sz="8000" b="1" i="0" u="none" strike="noStrike" cap="none">
                <a:solidFill>
                  <a:srgbClr val="0B2E66"/>
                </a:solidFill>
                <a:latin typeface="Montserrat"/>
                <a:ea typeface="Montserrat"/>
                <a:cs typeface="Montserrat"/>
                <a:sym typeface="Montserrat"/>
              </a:rPr>
              <a:t>What is important for the </a:t>
            </a:r>
            <a:r>
              <a:rPr lang="en-US" sz="8000" b="1">
                <a:solidFill>
                  <a:srgbClr val="0B2E66"/>
                </a:solidFill>
                <a:latin typeface="Montserrat"/>
                <a:ea typeface="Montserrat"/>
                <a:cs typeface="Montserrat"/>
                <a:sym typeface="Montserrat"/>
              </a:rPr>
              <a:t>property owner</a:t>
            </a:r>
            <a:r>
              <a:rPr lang="en-US" sz="8000" b="1" i="0" u="none" strike="noStrike" cap="none">
                <a:solidFill>
                  <a:srgbClr val="0B2E66"/>
                </a:solidFill>
                <a:latin typeface="Montserrat"/>
                <a:ea typeface="Montserrat"/>
                <a:cs typeface="Montserrat"/>
                <a:sym typeface="Montserrat"/>
              </a:rPr>
              <a:t> to know: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0"/>
              <a:buFont typeface="Arial"/>
              <a:buNone/>
            </a:pPr>
            <a:endParaRPr sz="8000" b="1" i="0" u="none" strike="noStrike" cap="none">
              <a:solidFill>
                <a:srgbClr val="0B2E66"/>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0B2E66"/>
                </a:solidFill>
                <a:latin typeface="Montserrat"/>
                <a:ea typeface="Montserrat"/>
                <a:cs typeface="Montserrat"/>
                <a:sym typeface="Montserrat"/>
              </a:rPr>
              <a:t>…about this property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0B2E66"/>
                </a:solidFill>
                <a:latin typeface="Montserrat"/>
                <a:ea typeface="Montserrat"/>
                <a:cs typeface="Montserrat"/>
                <a:sym typeface="Montserrat"/>
              </a:rPr>
              <a:t>…about this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0B2E66"/>
                </a:solidFill>
                <a:latin typeface="Montserrat"/>
                <a:ea typeface="Montserrat"/>
                <a:cs typeface="Montserrat"/>
                <a:sym typeface="Montserrat"/>
              </a:rPr>
              <a:t>…about you</a:t>
            </a:r>
            <a:endParaRPr sz="8000" b="0" i="0" u="none" strike="noStrike" cap="none">
              <a:solidFill>
                <a:srgbClr val="000000"/>
              </a:solidFill>
              <a:latin typeface="Arial"/>
              <a:ea typeface="Arial"/>
              <a:cs typeface="Arial"/>
              <a:sym typeface="Arial"/>
            </a:endParaRPr>
          </a:p>
        </p:txBody>
      </p:sp>
      <p:grpSp>
        <p:nvGrpSpPr>
          <p:cNvPr id="372" name="Google Shape;372;p48"/>
          <p:cNvGrpSpPr/>
          <p:nvPr/>
        </p:nvGrpSpPr>
        <p:grpSpPr>
          <a:xfrm>
            <a:off x="15247824" y="-156258"/>
            <a:ext cx="3040197" cy="10431728"/>
            <a:chOff x="0" y="-38100"/>
            <a:chExt cx="800705" cy="2747433"/>
          </a:xfrm>
        </p:grpSpPr>
        <p:sp>
          <p:nvSpPr>
            <p:cNvPr id="373" name="Google Shape;373;p48"/>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48"/>
            <p:cNvSpPr txBox="1"/>
            <p:nvPr/>
          </p:nvSpPr>
          <p:spPr>
            <a:xfrm>
              <a:off x="0" y="-38100"/>
              <a:ext cx="8007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75" name="Google Shape;375;p48"/>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6" name="Google Shape;376;p48"/>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9"/>
          <p:cNvSpPr txBox="1"/>
          <p:nvPr/>
        </p:nvSpPr>
        <p:spPr>
          <a:xfrm>
            <a:off x="1522889" y="2939412"/>
            <a:ext cx="7450990" cy="30777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US" sz="10000" b="1" i="0" u="none" strike="noStrike" cap="none">
                <a:solidFill>
                  <a:srgbClr val="0B2E66"/>
                </a:solidFill>
                <a:latin typeface="Montserrat"/>
                <a:ea typeface="Montserrat"/>
                <a:cs typeface="Montserrat"/>
                <a:sym typeface="Montserrat"/>
              </a:rPr>
              <a:t>KEY THEMES</a:t>
            </a:r>
            <a:endParaRPr sz="1400" b="0" i="0" u="none" strike="noStrike" cap="none">
              <a:solidFill>
                <a:srgbClr val="000000"/>
              </a:solidFill>
              <a:latin typeface="Arial"/>
              <a:ea typeface="Arial"/>
              <a:cs typeface="Arial"/>
              <a:sym typeface="Arial"/>
            </a:endParaRPr>
          </a:p>
        </p:txBody>
      </p:sp>
      <p:grpSp>
        <p:nvGrpSpPr>
          <p:cNvPr id="383" name="Google Shape;383;p9"/>
          <p:cNvGrpSpPr/>
          <p:nvPr/>
        </p:nvGrpSpPr>
        <p:grpSpPr>
          <a:xfrm>
            <a:off x="15247824" y="-156257"/>
            <a:ext cx="3040175" cy="10431661"/>
            <a:chOff x="0" y="-38100"/>
            <a:chExt cx="800705" cy="2747433"/>
          </a:xfrm>
        </p:grpSpPr>
        <p:sp>
          <p:nvSpPr>
            <p:cNvPr id="384" name="Google Shape;384;p9"/>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5" name="Google Shape;385;p9"/>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6" name="Google Shape;386;p9"/>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7" name="Google Shape;387;p9"/>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3762059a170_5_12"/>
          <p:cNvSpPr txBox="1"/>
          <p:nvPr/>
        </p:nvSpPr>
        <p:spPr>
          <a:xfrm>
            <a:off x="1394847" y="933450"/>
            <a:ext cx="12719400" cy="1015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WHAT’S NEXT</a:t>
            </a:r>
            <a:endParaRPr sz="1400" b="0" i="0" u="none" strike="noStrike" cap="none">
              <a:solidFill>
                <a:srgbClr val="000000"/>
              </a:solidFill>
              <a:latin typeface="Arial"/>
              <a:ea typeface="Arial"/>
              <a:cs typeface="Arial"/>
              <a:sym typeface="Arial"/>
            </a:endParaRPr>
          </a:p>
        </p:txBody>
      </p:sp>
      <p:grpSp>
        <p:nvGrpSpPr>
          <p:cNvPr id="394" name="Google Shape;394;g3762059a170_5_12"/>
          <p:cNvGrpSpPr/>
          <p:nvPr/>
        </p:nvGrpSpPr>
        <p:grpSpPr>
          <a:xfrm>
            <a:off x="15247824" y="-156258"/>
            <a:ext cx="3040197" cy="10431728"/>
            <a:chOff x="0" y="-38100"/>
            <a:chExt cx="800705" cy="2747433"/>
          </a:xfrm>
        </p:grpSpPr>
        <p:sp>
          <p:nvSpPr>
            <p:cNvPr id="395" name="Google Shape;395;g3762059a170_5_12"/>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g3762059a170_5_12"/>
            <p:cNvSpPr txBox="1"/>
            <p:nvPr/>
          </p:nvSpPr>
          <p:spPr>
            <a:xfrm>
              <a:off x="0" y="-38100"/>
              <a:ext cx="8007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7" name="Google Shape;397;g3762059a170_5_12"/>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g3762059a170_5_12"/>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g3762059a170_5_12"/>
          <p:cNvSpPr txBox="1"/>
          <p:nvPr/>
        </p:nvSpPr>
        <p:spPr>
          <a:xfrm>
            <a:off x="2551814" y="3007278"/>
            <a:ext cx="11747700" cy="551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Montserrat"/>
                <a:ea typeface="Montserrat"/>
                <a:cs typeface="Montserrat"/>
                <a:sym typeface="Montserrat"/>
              </a:rPr>
              <a:t>All </a:t>
            </a:r>
            <a:r>
              <a:rPr lang="en-US" sz="4400" b="1" i="0" u="none" strike="noStrike" cap="none">
                <a:solidFill>
                  <a:schemeClr val="dk1"/>
                </a:solidFill>
                <a:latin typeface="Montserrat"/>
                <a:ea typeface="Montserrat"/>
                <a:cs typeface="Montserrat"/>
                <a:sym typeface="Montserrat"/>
              </a:rPr>
              <a:t>input</a:t>
            </a:r>
            <a:r>
              <a:rPr lang="en-US" sz="4400" b="0" i="0" u="none" strike="noStrike" cap="none">
                <a:solidFill>
                  <a:schemeClr val="dk1"/>
                </a:solidFill>
                <a:latin typeface="Montserrat"/>
                <a:ea typeface="Montserrat"/>
                <a:cs typeface="Montserrat"/>
                <a:sym typeface="Montserrat"/>
              </a:rPr>
              <a:t> from tonight will be </a:t>
            </a:r>
            <a:r>
              <a:rPr lang="en-US" sz="4400" b="1" i="0" u="none" strike="noStrike" cap="none">
                <a:solidFill>
                  <a:schemeClr val="dk1"/>
                </a:solidFill>
                <a:latin typeface="Montserrat"/>
                <a:ea typeface="Montserrat"/>
                <a:cs typeface="Montserrat"/>
                <a:sym typeface="Montserrat"/>
              </a:rPr>
              <a:t>documented and catalogued</a:t>
            </a:r>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Montserrat"/>
                <a:ea typeface="Montserrat"/>
                <a:cs typeface="Montserrat"/>
                <a:sym typeface="Montserrat"/>
              </a:rPr>
              <a:t>Construction activity is paused </a:t>
            </a:r>
            <a:r>
              <a:rPr lang="en-US" sz="4400" b="0" i="0" u="none" strike="noStrike" cap="none">
                <a:solidFill>
                  <a:schemeClr val="dk1"/>
                </a:solidFill>
                <a:latin typeface="Montserrat"/>
                <a:ea typeface="Montserrat"/>
                <a:cs typeface="Montserrat"/>
                <a:sym typeface="Montserrat"/>
              </a:rPr>
              <a:t>while appeal is pending</a:t>
            </a:r>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Montserrat"/>
                <a:ea typeface="Montserrat"/>
                <a:cs typeface="Montserrat"/>
                <a:sym typeface="Montserrat"/>
              </a:rPr>
              <a:t>Date of appeal </a:t>
            </a:r>
            <a:r>
              <a:rPr lang="en-US" sz="4400" b="0" i="0" u="none" strike="noStrike" cap="none">
                <a:solidFill>
                  <a:schemeClr val="dk1"/>
                </a:solidFill>
                <a:latin typeface="Montserrat"/>
                <a:ea typeface="Montserrat"/>
                <a:cs typeface="Montserrat"/>
                <a:sym typeface="Montserrat"/>
              </a:rPr>
              <a:t>will be </a:t>
            </a:r>
            <a:r>
              <a:rPr lang="en-US" sz="4400" b="1" i="0" u="none" strike="noStrike" cap="none">
                <a:solidFill>
                  <a:schemeClr val="dk1"/>
                </a:solidFill>
                <a:latin typeface="Montserrat"/>
                <a:ea typeface="Montserrat"/>
                <a:cs typeface="Montserrat"/>
                <a:sym typeface="Montserrat"/>
              </a:rPr>
              <a:t>published</a:t>
            </a:r>
            <a:r>
              <a:rPr lang="en-US" sz="4400" b="0" i="0" u="none" strike="noStrike" cap="none">
                <a:solidFill>
                  <a:schemeClr val="dk1"/>
                </a:solidFill>
                <a:latin typeface="Montserrat"/>
                <a:ea typeface="Montserrat"/>
                <a:cs typeface="Montserrat"/>
                <a:sym typeface="Montserrat"/>
              </a:rPr>
              <a:t> to website once set</a:t>
            </a:r>
            <a:endParaRPr sz="4400" b="0" i="0" u="none" strike="noStrike" cap="none">
              <a:solidFill>
                <a:schemeClr val="dk1"/>
              </a:solidFill>
              <a:latin typeface="Montserrat"/>
              <a:ea typeface="Montserrat"/>
              <a:cs typeface="Montserrat"/>
              <a:sym typeface="Montserrat"/>
            </a:endParaRPr>
          </a:p>
        </p:txBody>
      </p:sp>
      <p:cxnSp>
        <p:nvCxnSpPr>
          <p:cNvPr id="400" name="Google Shape;400;g3762059a170_5_12"/>
          <p:cNvCxnSpPr/>
          <p:nvPr/>
        </p:nvCxnSpPr>
        <p:spPr>
          <a:xfrm>
            <a:off x="1394847" y="2256816"/>
            <a:ext cx="12904800"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cxnSp>
      <p:cxnSp>
        <p:nvCxnSpPr>
          <p:cNvPr id="401" name="Google Shape;401;g3762059a170_5_12"/>
          <p:cNvCxnSpPr/>
          <p:nvPr/>
        </p:nvCxnSpPr>
        <p:spPr>
          <a:xfrm flipH="1">
            <a:off x="1737485" y="3274828"/>
            <a:ext cx="6255" cy="4560424"/>
          </a:xfrm>
          <a:prstGeom prst="straightConnector1">
            <a:avLst/>
          </a:prstGeom>
          <a:noFill/>
          <a:ln w="57150" cap="flat" cmpd="sng">
            <a:solidFill>
              <a:srgbClr val="17365D"/>
            </a:solidFill>
            <a:prstDash val="solid"/>
            <a:round/>
            <a:headEnd type="none" w="sm" len="sm"/>
            <a:tailEnd type="none" w="sm" len="sm"/>
          </a:ln>
        </p:spPr>
      </p:cxnSp>
      <p:sp>
        <p:nvSpPr>
          <p:cNvPr id="402" name="Google Shape;402;g3762059a170_5_12"/>
          <p:cNvSpPr/>
          <p:nvPr/>
        </p:nvSpPr>
        <p:spPr>
          <a:xfrm>
            <a:off x="1397245" y="3168601"/>
            <a:ext cx="680480" cy="650322"/>
          </a:xfrm>
          <a:prstGeom prst="ellipse">
            <a:avLst/>
          </a:prstGeom>
          <a:solidFill>
            <a:srgbClr val="17365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3" name="Google Shape;403;g3762059a170_5_12"/>
          <p:cNvSpPr/>
          <p:nvPr/>
        </p:nvSpPr>
        <p:spPr>
          <a:xfrm>
            <a:off x="1397245" y="5165687"/>
            <a:ext cx="680480" cy="650322"/>
          </a:xfrm>
          <a:prstGeom prst="ellipse">
            <a:avLst/>
          </a:prstGeom>
          <a:solidFill>
            <a:srgbClr val="17365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4" name="Google Shape;404;g3762059a170_5_12"/>
          <p:cNvSpPr/>
          <p:nvPr/>
        </p:nvSpPr>
        <p:spPr>
          <a:xfrm>
            <a:off x="1407379" y="7184930"/>
            <a:ext cx="680480" cy="650322"/>
          </a:xfrm>
          <a:prstGeom prst="ellipse">
            <a:avLst/>
          </a:prstGeom>
          <a:solidFill>
            <a:srgbClr val="17365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3762059a170_5_0"/>
          <p:cNvSpPr txBox="1"/>
          <p:nvPr/>
        </p:nvSpPr>
        <p:spPr>
          <a:xfrm>
            <a:off x="1394847" y="933450"/>
            <a:ext cx="12719400" cy="1015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FOR MORE INFORMATION</a:t>
            </a:r>
            <a:endParaRPr sz="1400" b="0" i="0" u="none" strike="noStrike" cap="none">
              <a:solidFill>
                <a:srgbClr val="000000"/>
              </a:solidFill>
              <a:latin typeface="Arial"/>
              <a:ea typeface="Arial"/>
              <a:cs typeface="Arial"/>
              <a:sym typeface="Arial"/>
            </a:endParaRPr>
          </a:p>
        </p:txBody>
      </p:sp>
      <p:grpSp>
        <p:nvGrpSpPr>
          <p:cNvPr id="411" name="Google Shape;411;g3762059a170_5_0"/>
          <p:cNvGrpSpPr/>
          <p:nvPr/>
        </p:nvGrpSpPr>
        <p:grpSpPr>
          <a:xfrm>
            <a:off x="15247824" y="-156258"/>
            <a:ext cx="3040197" cy="10431728"/>
            <a:chOff x="0" y="-38100"/>
            <a:chExt cx="800705" cy="2747433"/>
          </a:xfrm>
        </p:grpSpPr>
        <p:sp>
          <p:nvSpPr>
            <p:cNvPr id="412" name="Google Shape;412;g3762059a170_5_0"/>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3" name="Google Shape;413;g3762059a170_5_0"/>
            <p:cNvSpPr txBox="1"/>
            <p:nvPr/>
          </p:nvSpPr>
          <p:spPr>
            <a:xfrm>
              <a:off x="0" y="-38100"/>
              <a:ext cx="8007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14" name="Google Shape;414;g3762059a170_5_0"/>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5" name="Google Shape;415;g3762059a170_5_0"/>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6" name="Google Shape;416;g3762059a170_5_0"/>
          <p:cNvSpPr txBox="1"/>
          <p:nvPr/>
        </p:nvSpPr>
        <p:spPr>
          <a:xfrm>
            <a:off x="1394847" y="3007278"/>
            <a:ext cx="11796000" cy="5428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Project Website: </a:t>
            </a:r>
            <a:r>
              <a:rPr lang="en-US" sz="28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http://www.desmoineswa.gov/zenitheis</a:t>
            </a:r>
            <a:endParaRPr sz="2800" b="0" i="0" u="none" strike="noStrike" cap="none">
              <a:solidFill>
                <a:srgbClr val="0B2E66"/>
              </a:solidFill>
              <a:latin typeface="Montserrat"/>
              <a:ea typeface="Montserrat"/>
              <a:cs typeface="Montserrat"/>
              <a:sym typeface="Montserrat"/>
            </a:endParaRPr>
          </a:p>
          <a:p>
            <a:pPr marL="457200" marR="0" lvl="0" indent="-457200" algn="l" rtl="0">
              <a:lnSpc>
                <a:spcPct val="100000"/>
              </a:lnSpc>
              <a:spcBef>
                <a:spcPts val="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Project email:  ZenithEIS@desmoineswa.gov </a:t>
            </a:r>
            <a:endParaRPr sz="2800" b="0" i="0" u="none" strike="noStrike" cap="none">
              <a:solidFill>
                <a:srgbClr val="0B2E66"/>
              </a:solidFill>
              <a:latin typeface="Montserrat"/>
              <a:ea typeface="Montserrat"/>
              <a:cs typeface="Montserrat"/>
              <a:sym typeface="Montserrat"/>
            </a:endParaRPr>
          </a:p>
          <a:p>
            <a:pPr marL="457200" marR="0" lvl="0" indent="-457200" algn="l" rtl="0">
              <a:lnSpc>
                <a:spcPct val="138107"/>
              </a:lnSpc>
              <a:spcBef>
                <a:spcPts val="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Hard copies of FEIS for viewing:</a:t>
            </a:r>
            <a:endParaRPr sz="2800" b="0" i="0" u="none" strike="noStrike" cap="none">
              <a:solidFill>
                <a:srgbClr val="0B2E66"/>
              </a:solidFill>
              <a:latin typeface="Montserrat"/>
              <a:ea typeface="Montserrat"/>
              <a:cs typeface="Montserrat"/>
              <a:sym typeface="Montserrat"/>
            </a:endParaRPr>
          </a:p>
          <a:p>
            <a:pPr marL="914400" marR="0" lvl="2" indent="0" algn="l" rtl="0">
              <a:lnSpc>
                <a:spcPct val="100000"/>
              </a:lnSpc>
              <a:spcBef>
                <a:spcPts val="0"/>
              </a:spcBef>
              <a:spcAft>
                <a:spcPts val="0"/>
              </a:spcAft>
              <a:buClr>
                <a:srgbClr val="000000"/>
              </a:buClr>
              <a:buSzPts val="2800"/>
              <a:buFont typeface="Arial"/>
              <a:buNone/>
            </a:pPr>
            <a:r>
              <a:rPr lang="en-US" sz="2800" b="0" i="0" u="none" strike="noStrike" cap="none">
                <a:solidFill>
                  <a:srgbClr val="0B2E66"/>
                </a:solidFill>
                <a:latin typeface="Montserrat"/>
                <a:ea typeface="Montserrat"/>
                <a:cs typeface="Montserrat"/>
                <a:sym typeface="Montserrat"/>
              </a:rPr>
              <a:t>City Hall</a:t>
            </a:r>
            <a:endParaRPr sz="2800" b="0" i="0" u="none" strike="noStrike" cap="none">
              <a:solidFill>
                <a:srgbClr val="0B2E66"/>
              </a:solidFill>
              <a:latin typeface="Montserrat"/>
              <a:ea typeface="Montserrat"/>
              <a:cs typeface="Montserrat"/>
              <a:sym typeface="Montserrat"/>
            </a:endParaRPr>
          </a:p>
          <a:p>
            <a:pPr marL="914400" marR="0" lvl="2" indent="0" algn="l" rtl="0">
              <a:lnSpc>
                <a:spcPct val="100000"/>
              </a:lnSpc>
              <a:spcBef>
                <a:spcPts val="0"/>
              </a:spcBef>
              <a:spcAft>
                <a:spcPts val="0"/>
              </a:spcAft>
              <a:buClr>
                <a:srgbClr val="000000"/>
              </a:buClr>
              <a:buSzPts val="2800"/>
              <a:buFont typeface="Arial"/>
              <a:buNone/>
            </a:pPr>
            <a:r>
              <a:rPr lang="en-US" sz="2800" b="0" i="0" u="none" strike="noStrike" cap="none">
                <a:solidFill>
                  <a:srgbClr val="0B2E66"/>
                </a:solidFill>
                <a:latin typeface="Montserrat"/>
                <a:ea typeface="Montserrat"/>
                <a:cs typeface="Montserrat"/>
                <a:sym typeface="Montserrat"/>
              </a:rPr>
              <a:t>21630 11th Avenue S, Suite D</a:t>
            </a:r>
            <a:endParaRPr sz="2800" b="0" i="0" u="none" strike="noStrike" cap="none">
              <a:solidFill>
                <a:srgbClr val="0B2E66"/>
              </a:solidFill>
              <a:latin typeface="Montserrat"/>
              <a:ea typeface="Montserrat"/>
              <a:cs typeface="Montserrat"/>
              <a:sym typeface="Montserrat"/>
            </a:endParaRPr>
          </a:p>
          <a:p>
            <a:pPr marL="914400" marR="0" lvl="2" indent="0" algn="l" rtl="0">
              <a:lnSpc>
                <a:spcPct val="100000"/>
              </a:lnSpc>
              <a:spcBef>
                <a:spcPts val="0"/>
              </a:spcBef>
              <a:spcAft>
                <a:spcPts val="0"/>
              </a:spcAft>
              <a:buClr>
                <a:srgbClr val="000000"/>
              </a:buClr>
              <a:buSzPts val="2800"/>
              <a:buFont typeface="Arial"/>
              <a:buNone/>
            </a:pPr>
            <a:r>
              <a:rPr lang="en-US" sz="2800" b="0" i="0" u="none" strike="noStrike" cap="none">
                <a:solidFill>
                  <a:srgbClr val="0B2E66"/>
                </a:solidFill>
                <a:latin typeface="Montserrat"/>
                <a:ea typeface="Montserrat"/>
                <a:cs typeface="Montserrat"/>
                <a:sym typeface="Montserrat"/>
              </a:rPr>
              <a:t>Mon.-Fri. 8 a.m. to 4 p.m. </a:t>
            </a:r>
            <a:endParaRPr sz="2800" b="0" i="0" u="none" strike="noStrike" cap="none">
              <a:solidFill>
                <a:srgbClr val="0B2E66"/>
              </a:solidFill>
              <a:latin typeface="Montserrat"/>
              <a:ea typeface="Montserrat"/>
              <a:cs typeface="Montserrat"/>
              <a:sym typeface="Montserrat"/>
            </a:endParaRPr>
          </a:p>
          <a:p>
            <a:pPr marL="914400" marR="0" lvl="2" indent="0" algn="l" rtl="0">
              <a:lnSpc>
                <a:spcPct val="100000"/>
              </a:lnSpc>
              <a:spcBef>
                <a:spcPts val="0"/>
              </a:spcBef>
              <a:spcAft>
                <a:spcPts val="0"/>
              </a:spcAft>
              <a:buClr>
                <a:srgbClr val="000000"/>
              </a:buClr>
              <a:buSzPts val="2800"/>
              <a:buFont typeface="Arial"/>
              <a:buNone/>
            </a:pPr>
            <a:endParaRPr sz="2800" b="0" i="0" u="none" strike="noStrike" cap="none">
              <a:solidFill>
                <a:srgbClr val="0B2E66"/>
              </a:solidFill>
              <a:latin typeface="Montserrat"/>
              <a:ea typeface="Montserrat"/>
              <a:cs typeface="Montserrat"/>
              <a:sym typeface="Montserrat"/>
            </a:endParaRPr>
          </a:p>
          <a:p>
            <a:pPr marL="914400" marR="0" lvl="2" indent="0" algn="l" rtl="0">
              <a:lnSpc>
                <a:spcPct val="100000"/>
              </a:lnSpc>
              <a:spcBef>
                <a:spcPts val="0"/>
              </a:spcBef>
              <a:spcAft>
                <a:spcPts val="0"/>
              </a:spcAft>
              <a:buClr>
                <a:srgbClr val="000000"/>
              </a:buClr>
              <a:buSzPts val="2800"/>
              <a:buFont typeface="Arial"/>
              <a:buNone/>
            </a:pPr>
            <a:r>
              <a:rPr lang="en-US" sz="2800" b="0" i="0" u="none" strike="noStrike" cap="none">
                <a:solidFill>
                  <a:srgbClr val="0B2E66"/>
                </a:solidFill>
                <a:latin typeface="Montserrat"/>
                <a:ea typeface="Montserrat"/>
                <a:cs typeface="Montserrat"/>
                <a:sym typeface="Montserrat"/>
              </a:rPr>
              <a:t>Des Moines Public Library </a:t>
            </a:r>
            <a:endParaRPr sz="2800" b="0" i="0" u="none" strike="noStrike" cap="none">
              <a:solidFill>
                <a:srgbClr val="0B2E66"/>
              </a:solidFill>
              <a:latin typeface="Montserrat"/>
              <a:ea typeface="Montserrat"/>
              <a:cs typeface="Montserrat"/>
              <a:sym typeface="Montserrat"/>
            </a:endParaRPr>
          </a:p>
          <a:p>
            <a:pPr marL="914400" marR="0" lvl="2" indent="0" algn="l" rtl="0">
              <a:lnSpc>
                <a:spcPct val="100000"/>
              </a:lnSpc>
              <a:spcBef>
                <a:spcPts val="0"/>
              </a:spcBef>
              <a:spcAft>
                <a:spcPts val="0"/>
              </a:spcAft>
              <a:buClr>
                <a:srgbClr val="000000"/>
              </a:buClr>
              <a:buSzPts val="2800"/>
              <a:buFont typeface="Arial"/>
              <a:buNone/>
            </a:pPr>
            <a:r>
              <a:rPr lang="en-US" sz="2800" b="0" i="0" u="none" strike="noStrike" cap="none">
                <a:solidFill>
                  <a:srgbClr val="0B2E66"/>
                </a:solidFill>
                <a:latin typeface="Montserrat"/>
                <a:ea typeface="Montserrat"/>
                <a:cs typeface="Montserrat"/>
                <a:sym typeface="Montserrat"/>
              </a:rPr>
              <a:t>21620 11th Avenue S </a:t>
            </a:r>
            <a:endParaRPr sz="2800" b="0" i="0" u="none" strike="noStrike" cap="none">
              <a:solidFill>
                <a:srgbClr val="0B2E66"/>
              </a:solidFill>
              <a:latin typeface="Montserrat"/>
              <a:ea typeface="Montserrat"/>
              <a:cs typeface="Montserrat"/>
              <a:sym typeface="Montserrat"/>
            </a:endParaRPr>
          </a:p>
          <a:p>
            <a:pPr marL="914400" marR="0" lvl="2" indent="0" algn="l" rtl="0">
              <a:lnSpc>
                <a:spcPct val="100000"/>
              </a:lnSpc>
              <a:spcBef>
                <a:spcPts val="0"/>
              </a:spcBef>
              <a:spcAft>
                <a:spcPts val="0"/>
              </a:spcAft>
              <a:buClr>
                <a:srgbClr val="000000"/>
              </a:buClr>
              <a:buSzPts val="2800"/>
              <a:buFont typeface="Arial"/>
              <a:buNone/>
            </a:pPr>
            <a:endParaRPr sz="2800" b="0" i="0" u="none" strike="noStrike" cap="none">
              <a:solidFill>
                <a:srgbClr val="0B2E66"/>
              </a:solidFill>
              <a:latin typeface="Montserrat"/>
              <a:ea typeface="Montserrat"/>
              <a:cs typeface="Montserrat"/>
              <a:sym typeface="Montserrat"/>
            </a:endParaRPr>
          </a:p>
          <a:p>
            <a:pPr marL="914400" marR="0" lvl="2" indent="0" algn="l" rtl="0">
              <a:lnSpc>
                <a:spcPct val="100000"/>
              </a:lnSpc>
              <a:spcBef>
                <a:spcPts val="0"/>
              </a:spcBef>
              <a:spcAft>
                <a:spcPts val="0"/>
              </a:spcAft>
              <a:buClr>
                <a:srgbClr val="000000"/>
              </a:buClr>
              <a:buSzPts val="2800"/>
              <a:buFont typeface="Arial"/>
              <a:buNone/>
            </a:pPr>
            <a:r>
              <a:rPr lang="en-US" sz="2800" b="0" i="0" u="none" strike="noStrike" cap="none">
                <a:solidFill>
                  <a:srgbClr val="0B2E66"/>
                </a:solidFill>
                <a:latin typeface="Montserrat"/>
                <a:ea typeface="Montserrat"/>
                <a:cs typeface="Montserrat"/>
                <a:sym typeface="Montserrat"/>
              </a:rPr>
              <a:t>Woodmont Public Library </a:t>
            </a:r>
            <a:endParaRPr sz="2800" b="0" i="0" u="none" strike="noStrike" cap="none">
              <a:solidFill>
                <a:srgbClr val="0B2E66"/>
              </a:solidFill>
              <a:latin typeface="Montserrat"/>
              <a:ea typeface="Montserrat"/>
              <a:cs typeface="Montserrat"/>
              <a:sym typeface="Montserrat"/>
            </a:endParaRPr>
          </a:p>
          <a:p>
            <a:pPr marL="914400" marR="0" lvl="2" indent="0" algn="l" rtl="0">
              <a:lnSpc>
                <a:spcPct val="100000"/>
              </a:lnSpc>
              <a:spcBef>
                <a:spcPts val="0"/>
              </a:spcBef>
              <a:spcAft>
                <a:spcPts val="0"/>
              </a:spcAft>
              <a:buClr>
                <a:srgbClr val="000000"/>
              </a:buClr>
              <a:buSzPts val="2800"/>
              <a:buFont typeface="Arial"/>
              <a:buNone/>
            </a:pPr>
            <a:r>
              <a:rPr lang="en-US" sz="2800" b="0" i="0" u="none" strike="noStrike" cap="none">
                <a:solidFill>
                  <a:srgbClr val="0B2E66"/>
                </a:solidFill>
                <a:latin typeface="Montserrat"/>
                <a:ea typeface="Montserrat"/>
                <a:cs typeface="Montserrat"/>
                <a:sym typeface="Montserrat"/>
              </a:rPr>
              <a:t>26809 Pacific Hwy S </a:t>
            </a:r>
            <a:endParaRPr sz="2800" b="0" i="0" u="none" strike="noStrike" cap="none">
              <a:solidFill>
                <a:srgbClr val="0B2E66"/>
              </a:solidFill>
              <a:latin typeface="Montserrat"/>
              <a:ea typeface="Montserrat"/>
              <a:cs typeface="Montserrat"/>
              <a:sym typeface="Montserrat"/>
            </a:endParaRPr>
          </a:p>
        </p:txBody>
      </p:sp>
      <p:cxnSp>
        <p:nvCxnSpPr>
          <p:cNvPr id="417" name="Google Shape;417;g3762059a170_5_0"/>
          <p:cNvCxnSpPr/>
          <p:nvPr/>
        </p:nvCxnSpPr>
        <p:spPr>
          <a:xfrm>
            <a:off x="1394847" y="2256816"/>
            <a:ext cx="12904800"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B2E66"/>
        </a:solidFill>
        <a:effectLst/>
      </p:bgPr>
    </p:bg>
    <p:spTree>
      <p:nvGrpSpPr>
        <p:cNvPr id="1" name="Shape 421"/>
        <p:cNvGrpSpPr/>
        <p:nvPr/>
      </p:nvGrpSpPr>
      <p:grpSpPr>
        <a:xfrm>
          <a:off x="0" y="0"/>
          <a:ext cx="0" cy="0"/>
          <a:chOff x="0" y="0"/>
          <a:chExt cx="0" cy="0"/>
        </a:xfrm>
      </p:grpSpPr>
      <p:sp>
        <p:nvSpPr>
          <p:cNvPr id="422" name="Google Shape;422;p28"/>
          <p:cNvSpPr/>
          <p:nvPr/>
        </p:nvSpPr>
        <p:spPr>
          <a:xfrm>
            <a:off x="1775056" y="0"/>
            <a:ext cx="14756939" cy="10287000"/>
          </a:xfrm>
          <a:custGeom>
            <a:avLst/>
            <a:gdLst/>
            <a:ahLst/>
            <a:cxnLst/>
            <a:rect l="l" t="t" r="r" b="b"/>
            <a:pathLst>
              <a:path w="14756939" h="10484882" extrusionOk="0">
                <a:moveTo>
                  <a:pt x="0" y="0"/>
                </a:moveTo>
                <a:lnTo>
                  <a:pt x="14756938" y="0"/>
                </a:lnTo>
                <a:lnTo>
                  <a:pt x="14756938" y="10484882"/>
                </a:lnTo>
                <a:lnTo>
                  <a:pt x="0" y="10484882"/>
                </a:lnTo>
                <a:lnTo>
                  <a:pt x="0" y="0"/>
                </a:lnTo>
                <a:close/>
              </a:path>
            </a:pathLst>
          </a:custGeom>
          <a:blipFill rotWithShape="1">
            <a:blip r:embed="rId3">
              <a:alphaModFix/>
            </a:blip>
            <a:stretch>
              <a:fillRect l="-32512" t="-21456" r="-23918" b="-2145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28"/>
          <p:cNvSpPr/>
          <p:nvPr/>
        </p:nvSpPr>
        <p:spPr>
          <a:xfrm>
            <a:off x="6867465" y="6304547"/>
            <a:ext cx="3896788" cy="3303310"/>
          </a:xfrm>
          <a:custGeom>
            <a:avLst/>
            <a:gdLst/>
            <a:ahLst/>
            <a:cxnLst/>
            <a:rect l="l" t="t" r="r" b="b"/>
            <a:pathLst>
              <a:path w="5019918" h="3953185" extrusionOk="0">
                <a:moveTo>
                  <a:pt x="0" y="0"/>
                </a:moveTo>
                <a:lnTo>
                  <a:pt x="5019918" y="0"/>
                </a:lnTo>
                <a:lnTo>
                  <a:pt x="5019918" y="3953186"/>
                </a:lnTo>
                <a:lnTo>
                  <a:pt x="0" y="39531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p28"/>
          <p:cNvSpPr txBox="1"/>
          <p:nvPr/>
        </p:nvSpPr>
        <p:spPr>
          <a:xfrm>
            <a:off x="5703571" y="679143"/>
            <a:ext cx="6224575" cy="369331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0"/>
              <a:buFont typeface="Arial"/>
              <a:buNone/>
            </a:pPr>
            <a:r>
              <a:rPr lang="en-US" sz="12000" b="1" i="0" u="none" strike="noStrike" cap="none">
                <a:solidFill>
                  <a:schemeClr val="dk1"/>
                </a:solidFill>
                <a:latin typeface="Montserrat"/>
                <a:ea typeface="Montserrat"/>
                <a:cs typeface="Montserrat"/>
                <a:sym typeface="Montserrat"/>
              </a:rPr>
              <a:t>THANK YOU</a:t>
            </a:r>
            <a:endParaRPr sz="120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0"/>
          <p:cNvSpPr txBox="1"/>
          <p:nvPr/>
        </p:nvSpPr>
        <p:spPr>
          <a:xfrm>
            <a:off x="1122472" y="3520660"/>
            <a:ext cx="12719400"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US" sz="10000" b="1" i="0" u="none" strike="noStrike" cap="none">
                <a:solidFill>
                  <a:srgbClr val="0B2E66"/>
                </a:solidFill>
                <a:latin typeface="Montserrat"/>
                <a:ea typeface="Montserrat"/>
                <a:cs typeface="Montserrat"/>
                <a:sym typeface="Montserrat"/>
              </a:rPr>
              <a:t>APPENDIX</a:t>
            </a:r>
            <a:endParaRPr sz="1400" b="0" i="0" u="none" strike="noStrike" cap="none">
              <a:solidFill>
                <a:srgbClr val="000000"/>
              </a:solidFill>
              <a:latin typeface="Arial"/>
              <a:ea typeface="Arial"/>
              <a:cs typeface="Arial"/>
              <a:sym typeface="Arial"/>
            </a:endParaRPr>
          </a:p>
        </p:txBody>
      </p:sp>
      <p:grpSp>
        <p:nvGrpSpPr>
          <p:cNvPr id="431" name="Google Shape;431;p50"/>
          <p:cNvGrpSpPr/>
          <p:nvPr/>
        </p:nvGrpSpPr>
        <p:grpSpPr>
          <a:xfrm>
            <a:off x="15247824" y="-156258"/>
            <a:ext cx="3040197" cy="10431728"/>
            <a:chOff x="0" y="-38100"/>
            <a:chExt cx="800705" cy="2747433"/>
          </a:xfrm>
        </p:grpSpPr>
        <p:sp>
          <p:nvSpPr>
            <p:cNvPr id="432" name="Google Shape;432;p50"/>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3" name="Google Shape;433;p50"/>
            <p:cNvSpPr txBox="1"/>
            <p:nvPr/>
          </p:nvSpPr>
          <p:spPr>
            <a:xfrm>
              <a:off x="0" y="-38100"/>
              <a:ext cx="8007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34" name="Google Shape;434;p50"/>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5" name="Google Shape;435;p50"/>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8"/>
          <p:cNvSpPr txBox="1"/>
          <p:nvPr/>
        </p:nvSpPr>
        <p:spPr>
          <a:xfrm>
            <a:off x="899886" y="1287280"/>
            <a:ext cx="13382171" cy="864852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en-US" sz="2800" b="1" i="0" u="none" strike="noStrike" cap="none">
                <a:solidFill>
                  <a:srgbClr val="0B2E66"/>
                </a:solidFill>
                <a:latin typeface="Montserrat"/>
                <a:ea typeface="Montserrat"/>
                <a:cs typeface="Montserrat"/>
                <a:sym typeface="Montserrat"/>
              </a:rPr>
              <a:t>Protection of archaeological and historic resources</a:t>
            </a:r>
            <a:endParaRPr sz="1400" b="0" i="0" u="none" strike="noStrike" cap="none">
              <a:solidFill>
                <a:srgbClr val="000000"/>
              </a:solidFill>
              <a:latin typeface="Arial"/>
              <a:ea typeface="Arial"/>
              <a:cs typeface="Arial"/>
              <a:sym typeface="Arial"/>
            </a:endParaRPr>
          </a:p>
          <a:p>
            <a:pPr marL="914400" marR="0" lvl="1" indent="-457200" algn="l" rtl="0">
              <a:lnSpc>
                <a:spcPct val="150000"/>
              </a:lnSpc>
              <a:spcBef>
                <a:spcPts val="6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Implement plan for inadvertent discovery of artifacts.</a:t>
            </a:r>
            <a:endParaRPr sz="2800" b="0" i="0" u="none" strike="noStrike" cap="none">
              <a:solidFill>
                <a:srgbClr val="0B2E66"/>
              </a:solidFill>
              <a:latin typeface="Montserrat"/>
              <a:ea typeface="Montserrat"/>
              <a:cs typeface="Montserrat"/>
              <a:sym typeface="Montserrat"/>
            </a:endParaRPr>
          </a:p>
          <a:p>
            <a:pPr marL="914400" marR="0" lvl="1" indent="-457200" algn="l" rtl="0">
              <a:lnSpc>
                <a:spcPct val="150000"/>
              </a:lnSpc>
              <a:spcBef>
                <a:spcPts val="6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Prepare Historic American Buildings Survey (HABS) Level I.	</a:t>
            </a:r>
            <a:endParaRPr sz="2800" b="0" i="0" u="none" strike="noStrike" cap="none">
              <a:solidFill>
                <a:srgbClr val="0B2E66"/>
              </a:solidFill>
              <a:latin typeface="Montserrat"/>
              <a:ea typeface="Montserrat"/>
              <a:cs typeface="Montserrat"/>
              <a:sym typeface="Montserrat"/>
            </a:endParaRPr>
          </a:p>
          <a:p>
            <a:pPr marL="914400" marR="0" lvl="1" indent="-457200" algn="l" rtl="0">
              <a:lnSpc>
                <a:spcPct val="150000"/>
              </a:lnSpc>
              <a:spcBef>
                <a:spcPts val="6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Allow access for architectural salvage work before demolition.</a:t>
            </a:r>
            <a:endParaRPr sz="2800" b="0" i="0" u="none" strike="noStrike" cap="none">
              <a:solidFill>
                <a:srgbClr val="0B2E66"/>
              </a:solidFill>
              <a:latin typeface="Montserrat"/>
              <a:ea typeface="Montserrat"/>
              <a:cs typeface="Montserrat"/>
              <a:sym typeface="Montserrat"/>
            </a:endParaRPr>
          </a:p>
          <a:p>
            <a:pPr marL="914400" marR="0" lvl="1" indent="-457200" algn="l" rtl="0">
              <a:lnSpc>
                <a:spcPct val="150000"/>
              </a:lnSpc>
              <a:spcBef>
                <a:spcPts val="6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Require on-site location for an appropriately scaled historical interpretation installation, if property is redeveloped. </a:t>
            </a:r>
            <a:endParaRPr sz="2800" b="0" i="0" u="none" strike="noStrike" cap="none">
              <a:solidFill>
                <a:srgbClr val="0B2E66"/>
              </a:solidFill>
              <a:latin typeface="Montserrat"/>
              <a:ea typeface="Montserrat"/>
              <a:cs typeface="Montserrat"/>
              <a:sym typeface="Montserrat"/>
            </a:endParaRPr>
          </a:p>
          <a:p>
            <a:pPr marL="914400" marR="0" lvl="1" indent="-457200" algn="l" rtl="0">
              <a:lnSpc>
                <a:spcPct val="150000"/>
              </a:lnSpc>
              <a:spcBef>
                <a:spcPts val="6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Payment of $1,161,560 to a dedicated preservation fund established and managed by the City of Des Moines. </a:t>
            </a:r>
            <a:endParaRPr sz="2800" b="0" i="0" u="none" strike="noStrike" cap="none">
              <a:solidFill>
                <a:srgbClr val="0B2E66"/>
              </a:solidFill>
              <a:latin typeface="Montserrat"/>
              <a:ea typeface="Montserrat"/>
              <a:cs typeface="Montserrat"/>
              <a:sym typeface="Montserrat"/>
            </a:endParaRPr>
          </a:p>
          <a:p>
            <a:pPr marL="1371600" marR="0" lvl="2" indent="-457200" algn="l" rtl="0">
              <a:lnSpc>
                <a:spcPct val="100000"/>
              </a:lnSpc>
              <a:spcBef>
                <a:spcPts val="6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Exclusively for the repair and rehabilitation of City-owned or managed landmarks, Properties of Local Significance, or National Register of Historic Places-listed properties (Beach Park).</a:t>
            </a:r>
            <a:endParaRPr sz="2800" b="0" i="0" u="none" strike="noStrike" cap="none">
              <a:solidFill>
                <a:srgbClr val="0B2E66"/>
              </a:solidFill>
              <a:latin typeface="Montserrat"/>
              <a:ea typeface="Montserrat"/>
              <a:cs typeface="Montserrat"/>
              <a:sym typeface="Montserrat"/>
            </a:endParaRPr>
          </a:p>
        </p:txBody>
      </p:sp>
      <p:sp>
        <p:nvSpPr>
          <p:cNvPr id="442" name="Google Shape;442;p18"/>
          <p:cNvSpPr txBox="1"/>
          <p:nvPr/>
        </p:nvSpPr>
        <p:spPr>
          <a:xfrm>
            <a:off x="899886" y="210818"/>
            <a:ext cx="14811891" cy="879664"/>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5299"/>
              <a:buFont typeface="Arial"/>
              <a:buNone/>
            </a:pPr>
            <a:r>
              <a:rPr lang="en-US" sz="5299" b="1" i="0" u="none" strike="noStrike" cap="none">
                <a:solidFill>
                  <a:srgbClr val="0B2E66"/>
                </a:solidFill>
                <a:latin typeface="Montserrat"/>
                <a:ea typeface="Montserrat"/>
                <a:cs typeface="Montserrat"/>
                <a:sym typeface="Montserrat"/>
              </a:rPr>
              <a:t>Demolition Mitigation Measures</a:t>
            </a:r>
            <a:endParaRPr sz="1400" b="0" i="0" u="none" strike="noStrike" cap="none">
              <a:solidFill>
                <a:srgbClr val="000000"/>
              </a:solidFill>
              <a:latin typeface="Arial"/>
              <a:ea typeface="Arial"/>
              <a:cs typeface="Arial"/>
              <a:sym typeface="Arial"/>
            </a:endParaRPr>
          </a:p>
        </p:txBody>
      </p:sp>
      <p:grpSp>
        <p:nvGrpSpPr>
          <p:cNvPr id="443" name="Google Shape;443;p18"/>
          <p:cNvGrpSpPr/>
          <p:nvPr/>
        </p:nvGrpSpPr>
        <p:grpSpPr>
          <a:xfrm>
            <a:off x="15247824" y="-156257"/>
            <a:ext cx="3040175" cy="10431661"/>
            <a:chOff x="0" y="-38100"/>
            <a:chExt cx="800705" cy="2747433"/>
          </a:xfrm>
        </p:grpSpPr>
        <p:sp>
          <p:nvSpPr>
            <p:cNvPr id="444" name="Google Shape;444;p18"/>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5" name="Google Shape;445;p18"/>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6" name="Google Shape;446;p18"/>
          <p:cNvSpPr/>
          <p:nvPr/>
        </p:nvSpPr>
        <p:spPr>
          <a:xfrm>
            <a:off x="12013619" y="1040296"/>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7" name="Google Shape;447;p18"/>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9"/>
          <p:cNvSpPr txBox="1"/>
          <p:nvPr/>
        </p:nvSpPr>
        <p:spPr>
          <a:xfrm>
            <a:off x="1030514" y="1774639"/>
            <a:ext cx="13083731" cy="726352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B2E66"/>
                </a:solidFill>
                <a:latin typeface="Montserrat"/>
                <a:ea typeface="Montserrat"/>
                <a:cs typeface="Montserrat"/>
                <a:sym typeface="Montserrat"/>
              </a:rPr>
              <a:t>Construction/Demolition Impacts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Noise:</a:t>
            </a:r>
            <a:endParaRPr sz="2800" b="0" i="0" u="none" strike="noStrike" cap="none">
              <a:solidFill>
                <a:srgbClr val="0B2E66"/>
              </a:solidFill>
              <a:latin typeface="Montserrat"/>
              <a:ea typeface="Montserrat"/>
              <a:cs typeface="Montserrat"/>
              <a:sym typeface="Montserrat"/>
            </a:endParaRPr>
          </a:p>
          <a:p>
            <a:pPr marL="971550" marR="0" lvl="1" indent="-51435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Prepare and implement a Construction Noise Reduction Plan.</a:t>
            </a:r>
            <a:endParaRPr sz="2800" b="0" i="0" u="none" strike="noStrike" cap="none">
              <a:solidFill>
                <a:srgbClr val="0B2E66"/>
              </a:solidFill>
              <a:latin typeface="Montserrat"/>
              <a:ea typeface="Montserrat"/>
              <a:cs typeface="Montserrat"/>
              <a:sym typeface="Montserrat"/>
            </a:endParaRPr>
          </a:p>
          <a:p>
            <a:pPr marL="457200" marR="0" lvl="0"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Soils/Erosion Control:</a:t>
            </a:r>
            <a:endParaRPr sz="2800" b="0" i="0" u="none" strike="noStrike" cap="none">
              <a:solidFill>
                <a:srgbClr val="0B2E66"/>
              </a:solidFill>
              <a:latin typeface="Montserrat"/>
              <a:ea typeface="Montserrat"/>
              <a:cs typeface="Montserrat"/>
              <a:sym typeface="Montserrat"/>
            </a:endParaRPr>
          </a:p>
          <a:p>
            <a:pPr marL="914400" marR="0" lvl="1"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Measures to limit sediment inputs to waters during and after construction.</a:t>
            </a:r>
            <a:endParaRPr sz="2800" b="0" i="0" u="none" strike="noStrike" cap="none">
              <a:solidFill>
                <a:srgbClr val="0B2E66"/>
              </a:solidFill>
              <a:latin typeface="Montserrat"/>
              <a:ea typeface="Montserrat"/>
              <a:cs typeface="Montserrat"/>
              <a:sym typeface="Montserrat"/>
            </a:endParaRPr>
          </a:p>
          <a:p>
            <a:pPr marL="457200" marR="0" lvl="0"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Plants and Animals:</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Pre-construction bald eagle nest surveys to determine the presence of active bald eagle nests on or nearby the site.</a:t>
            </a:r>
            <a:endParaRPr sz="2800" b="0" i="0" u="none" strike="noStrike" cap="none">
              <a:solidFill>
                <a:srgbClr val="0B2E66"/>
              </a:solidFill>
              <a:latin typeface="Montserrat"/>
              <a:ea typeface="Montserrat"/>
              <a:cs typeface="Montserrat"/>
              <a:sym typeface="Montserrat"/>
            </a:endParaRPr>
          </a:p>
          <a:p>
            <a:pPr marL="914400" marR="0" lvl="1"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Implementation of the National Bald Eagle Management Guidelines (2007) if present.</a:t>
            </a:r>
            <a:endParaRPr sz="2800" b="0" i="0" u="none" strike="noStrike" cap="none">
              <a:solidFill>
                <a:srgbClr val="0B2E66"/>
              </a:solidFill>
              <a:latin typeface="Montserrat"/>
              <a:ea typeface="Montserrat"/>
              <a:cs typeface="Montserrat"/>
              <a:sym typeface="Montserrat"/>
            </a:endParaRPr>
          </a:p>
          <a:p>
            <a:pPr marL="914400" marR="0" lvl="1"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Trees not marked for removal protected to the maximum extent possible with tree fencing and other means</a:t>
            </a:r>
            <a:r>
              <a:rPr lang="en-US" sz="2750" b="0" i="0" u="none" strike="noStrike" cap="none">
                <a:solidFill>
                  <a:srgbClr val="0B2E66"/>
                </a:solidFill>
                <a:latin typeface="Montserrat"/>
                <a:ea typeface="Montserrat"/>
                <a:cs typeface="Montserrat"/>
                <a:sym typeface="Montserrat"/>
              </a:rPr>
              <a:t>.</a:t>
            </a:r>
            <a:endParaRPr sz="2750" b="0" i="0" u="none" strike="noStrike" cap="none">
              <a:solidFill>
                <a:srgbClr val="0B2E66"/>
              </a:solidFill>
              <a:latin typeface="Montserrat"/>
              <a:ea typeface="Montserrat"/>
              <a:cs typeface="Montserrat"/>
              <a:sym typeface="Montserrat"/>
            </a:endParaRPr>
          </a:p>
        </p:txBody>
      </p:sp>
      <p:sp>
        <p:nvSpPr>
          <p:cNvPr id="454" name="Google Shape;454;p19"/>
          <p:cNvSpPr txBox="1"/>
          <p:nvPr/>
        </p:nvSpPr>
        <p:spPr>
          <a:xfrm>
            <a:off x="1030514" y="363218"/>
            <a:ext cx="13083731" cy="894082"/>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5299"/>
              <a:buFont typeface="Arial"/>
              <a:buNone/>
            </a:pPr>
            <a:r>
              <a:rPr lang="en-US" sz="5299" b="1" i="0" u="none" strike="noStrike" cap="none">
                <a:solidFill>
                  <a:srgbClr val="0B2E66"/>
                </a:solidFill>
                <a:latin typeface="Montserrat"/>
                <a:ea typeface="Montserrat"/>
                <a:cs typeface="Montserrat"/>
                <a:sym typeface="Montserrat"/>
              </a:rPr>
              <a:t>Demolition Mitigation Measures</a:t>
            </a:r>
            <a:endParaRPr sz="1400" b="0" i="0" u="none" strike="noStrike" cap="none">
              <a:solidFill>
                <a:srgbClr val="000000"/>
              </a:solidFill>
              <a:latin typeface="Arial"/>
              <a:ea typeface="Arial"/>
              <a:cs typeface="Arial"/>
              <a:sym typeface="Arial"/>
            </a:endParaRPr>
          </a:p>
        </p:txBody>
      </p:sp>
      <p:grpSp>
        <p:nvGrpSpPr>
          <p:cNvPr id="455" name="Google Shape;455;p19"/>
          <p:cNvGrpSpPr/>
          <p:nvPr/>
        </p:nvGrpSpPr>
        <p:grpSpPr>
          <a:xfrm>
            <a:off x="15247824" y="-156257"/>
            <a:ext cx="3040175" cy="10431661"/>
            <a:chOff x="0" y="-38100"/>
            <a:chExt cx="800705" cy="2747433"/>
          </a:xfrm>
        </p:grpSpPr>
        <p:sp>
          <p:nvSpPr>
            <p:cNvPr id="456" name="Google Shape;456;p19"/>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19"/>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58" name="Google Shape;458;p19"/>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19"/>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1348353" y="933450"/>
            <a:ext cx="12765892" cy="948978"/>
          </a:xfrm>
          <a:prstGeom prst="rect">
            <a:avLst/>
          </a:prstGeom>
          <a:noFill/>
          <a:ln>
            <a:noFill/>
          </a:ln>
        </p:spPr>
        <p:txBody>
          <a:bodyPr spcFirstLastPara="1" wrap="square" lIns="0" tIns="0" rIns="0" bIns="0" anchor="t" anchorCtr="0">
            <a:spAutoFit/>
          </a:bodyPr>
          <a:lstStyle/>
          <a:p>
            <a:pPr marL="0" marR="0" lvl="0" indent="0" algn="l" rtl="0">
              <a:lnSpc>
                <a:spcPct val="112409"/>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TONIGHT</a:t>
            </a:r>
            <a:endParaRPr sz="1400" b="0" i="0" u="none" strike="noStrike" cap="none">
              <a:solidFill>
                <a:srgbClr val="000000"/>
              </a:solidFill>
              <a:latin typeface="Arial"/>
              <a:ea typeface="Arial"/>
              <a:cs typeface="Arial"/>
              <a:sym typeface="Arial"/>
            </a:endParaRPr>
          </a:p>
        </p:txBody>
      </p:sp>
      <p:grpSp>
        <p:nvGrpSpPr>
          <p:cNvPr id="106" name="Google Shape;106;p3"/>
          <p:cNvGrpSpPr/>
          <p:nvPr/>
        </p:nvGrpSpPr>
        <p:grpSpPr>
          <a:xfrm>
            <a:off x="15247824" y="-156257"/>
            <a:ext cx="3040175" cy="10431661"/>
            <a:chOff x="0" y="-38100"/>
            <a:chExt cx="800705" cy="2747433"/>
          </a:xfrm>
        </p:grpSpPr>
        <p:sp>
          <p:nvSpPr>
            <p:cNvPr id="107" name="Google Shape;107;p3"/>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3"/>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9" name="Google Shape;109;p3"/>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3"/>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3"/>
          <p:cNvSpPr txBox="1"/>
          <p:nvPr/>
        </p:nvSpPr>
        <p:spPr>
          <a:xfrm>
            <a:off x="1580827" y="3202560"/>
            <a:ext cx="11921164" cy="4658519"/>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0"/>
              </a:spcBef>
              <a:spcAft>
                <a:spcPts val="0"/>
              </a:spcAft>
              <a:buClr>
                <a:srgbClr val="0B2E66"/>
              </a:buClr>
              <a:buSzPts val="4400"/>
              <a:buFont typeface="Arial"/>
              <a:buChar char="•"/>
            </a:pPr>
            <a:r>
              <a:rPr lang="en-US" sz="4400" b="0" i="0" u="none" strike="noStrike" cap="none">
                <a:solidFill>
                  <a:srgbClr val="0B2E66"/>
                </a:solidFill>
                <a:latin typeface="Montserrat"/>
                <a:ea typeface="Montserrat"/>
                <a:cs typeface="Montserrat"/>
                <a:sym typeface="Montserrat"/>
              </a:rPr>
              <a:t>Share the status of the Zenith Properties / Historic Masonic Home</a:t>
            </a:r>
            <a:endParaRPr sz="1400" b="0" i="0" u="none" strike="noStrike" cap="none">
              <a:solidFill>
                <a:srgbClr val="000000"/>
              </a:solidFill>
              <a:latin typeface="Arial"/>
              <a:ea typeface="Arial"/>
              <a:cs typeface="Arial"/>
              <a:sym typeface="Arial"/>
            </a:endParaRPr>
          </a:p>
          <a:p>
            <a:pPr marL="457200" marR="0" lvl="0" indent="-177800" algn="l" rtl="0">
              <a:lnSpc>
                <a:spcPct val="100000"/>
              </a:lnSpc>
              <a:spcBef>
                <a:spcPts val="0"/>
              </a:spcBef>
              <a:spcAft>
                <a:spcPts val="0"/>
              </a:spcAft>
              <a:buClr>
                <a:schemeClr val="dk1"/>
              </a:buClr>
              <a:buSzPts val="4400"/>
              <a:buFont typeface="Arial"/>
              <a:buNone/>
            </a:pPr>
            <a:endParaRPr sz="4400" b="0" i="0" u="none" strike="noStrike" cap="none">
              <a:solidFill>
                <a:srgbClr val="0B2E66"/>
              </a:solidFill>
              <a:latin typeface="Montserrat"/>
              <a:ea typeface="Montserrat"/>
              <a:cs typeface="Montserrat"/>
              <a:sym typeface="Montserrat"/>
            </a:endParaRPr>
          </a:p>
          <a:p>
            <a:pPr marL="457200" marR="0" lvl="0" indent="-457200" algn="l" rtl="0">
              <a:lnSpc>
                <a:spcPct val="100000"/>
              </a:lnSpc>
              <a:spcBef>
                <a:spcPts val="0"/>
              </a:spcBef>
              <a:spcAft>
                <a:spcPts val="0"/>
              </a:spcAft>
              <a:buClr>
                <a:srgbClr val="0B2E66"/>
              </a:buClr>
              <a:buSzPts val="4400"/>
              <a:buFont typeface="Arial"/>
              <a:buChar char="•"/>
            </a:pPr>
            <a:r>
              <a:rPr lang="en-US" sz="4400" b="0" i="0" u="none" strike="noStrike" cap="none">
                <a:solidFill>
                  <a:srgbClr val="0B2E66"/>
                </a:solidFill>
                <a:latin typeface="Montserrat"/>
                <a:ea typeface="Montserrat"/>
                <a:cs typeface="Montserrat"/>
                <a:sym typeface="Montserrat"/>
              </a:rPr>
              <a:t>Hear from you</a:t>
            </a:r>
            <a:endParaRPr sz="1400" b="0" i="0" u="none" strike="noStrike" cap="none">
              <a:solidFill>
                <a:srgbClr val="000000"/>
              </a:solidFill>
              <a:latin typeface="Arial"/>
              <a:ea typeface="Arial"/>
              <a:cs typeface="Arial"/>
              <a:sym typeface="Arial"/>
            </a:endParaRPr>
          </a:p>
          <a:p>
            <a:pPr marL="457200" marR="0" lvl="0" indent="-177800" algn="l" rtl="0">
              <a:lnSpc>
                <a:spcPct val="100000"/>
              </a:lnSpc>
              <a:spcBef>
                <a:spcPts val="0"/>
              </a:spcBef>
              <a:spcAft>
                <a:spcPts val="0"/>
              </a:spcAft>
              <a:buClr>
                <a:schemeClr val="dk1"/>
              </a:buClr>
              <a:buSzPts val="4400"/>
              <a:buFont typeface="Arial"/>
              <a:buNone/>
            </a:pPr>
            <a:endParaRPr sz="4400" b="0" i="0" u="none" strike="noStrike" cap="none">
              <a:solidFill>
                <a:srgbClr val="0B2E66"/>
              </a:solidFill>
              <a:latin typeface="Montserrat"/>
              <a:ea typeface="Montserrat"/>
              <a:cs typeface="Montserrat"/>
              <a:sym typeface="Montserrat"/>
            </a:endParaRPr>
          </a:p>
          <a:p>
            <a:pPr marL="457200" marR="0" lvl="0" indent="-457200" algn="l" rtl="0">
              <a:lnSpc>
                <a:spcPct val="100000"/>
              </a:lnSpc>
              <a:spcBef>
                <a:spcPts val="0"/>
              </a:spcBef>
              <a:spcAft>
                <a:spcPts val="0"/>
              </a:spcAft>
              <a:buClr>
                <a:srgbClr val="0B2E66"/>
              </a:buClr>
              <a:buSzPts val="4400"/>
              <a:buFont typeface="Arial"/>
              <a:buChar char="•"/>
            </a:pPr>
            <a:r>
              <a:rPr lang="en-US" sz="4400" b="0" i="0" u="none" strike="noStrike" cap="none">
                <a:solidFill>
                  <a:srgbClr val="0B2E66"/>
                </a:solidFill>
                <a:latin typeface="Montserrat"/>
                <a:ea typeface="Montserrat"/>
                <a:cs typeface="Montserrat"/>
                <a:sym typeface="Montserrat"/>
              </a:rPr>
              <a:t>Outline what’s next</a:t>
            </a:r>
            <a:endParaRPr sz="1400" b="0" i="0" u="none" strike="noStrike" cap="none">
              <a:solidFill>
                <a:srgbClr val="000000"/>
              </a:solidFill>
              <a:latin typeface="Arial"/>
              <a:ea typeface="Arial"/>
              <a:cs typeface="Arial"/>
              <a:sym typeface="Arial"/>
            </a:endParaRPr>
          </a:p>
          <a:p>
            <a:pPr marL="0" marR="0" lvl="0" indent="0" algn="l" rtl="0">
              <a:lnSpc>
                <a:spcPct val="120843"/>
              </a:lnSpc>
              <a:spcBef>
                <a:spcPts val="0"/>
              </a:spcBef>
              <a:spcAft>
                <a:spcPts val="0"/>
              </a:spcAft>
              <a:buClr>
                <a:srgbClr val="000000"/>
              </a:buClr>
              <a:buSzPts val="3200"/>
              <a:buFont typeface="Arial"/>
              <a:buNone/>
            </a:pPr>
            <a:endParaRPr sz="3200" b="0" i="0" u="none" strike="noStrike" cap="none">
              <a:solidFill>
                <a:srgbClr val="0B2E66"/>
              </a:solidFill>
              <a:latin typeface="Montserrat"/>
              <a:ea typeface="Montserrat"/>
              <a:cs typeface="Montserrat"/>
              <a:sym typeface="Montserrat"/>
            </a:endParaRPr>
          </a:p>
        </p:txBody>
      </p:sp>
      <p:cxnSp>
        <p:nvCxnSpPr>
          <p:cNvPr id="112" name="Google Shape;112;p3"/>
          <p:cNvCxnSpPr/>
          <p:nvPr/>
        </p:nvCxnSpPr>
        <p:spPr>
          <a:xfrm>
            <a:off x="1394847" y="2295727"/>
            <a:ext cx="12904813"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0"/>
          <p:cNvSpPr txBox="1"/>
          <p:nvPr/>
        </p:nvSpPr>
        <p:spPr>
          <a:xfrm>
            <a:off x="1146629" y="1660929"/>
            <a:ext cx="13269241" cy="37856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B2E66"/>
                </a:solidFill>
                <a:latin typeface="Montserrat"/>
                <a:ea typeface="Montserrat"/>
                <a:cs typeface="Montserrat"/>
                <a:sym typeface="Montserrat"/>
              </a:rPr>
              <a:t>Construction/Demolition Impacts</a:t>
            </a:r>
            <a:endParaRPr sz="2800" b="1" i="0" u="none" strike="noStrike" cap="none">
              <a:solidFill>
                <a:srgbClr val="0B2E66"/>
              </a:solidFill>
              <a:latin typeface="Montserrat"/>
              <a:ea typeface="Montserrat"/>
              <a:cs typeface="Montserrat"/>
              <a:sym typeface="Montserrat"/>
            </a:endParaRPr>
          </a:p>
          <a:p>
            <a:pPr marL="457200" marR="0" lvl="0"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Water Quality:</a:t>
            </a:r>
            <a:endParaRPr sz="2800" b="0" i="0" u="none" strike="noStrike" cap="none">
              <a:solidFill>
                <a:srgbClr val="0B2E66"/>
              </a:solidFill>
              <a:latin typeface="Montserrat"/>
              <a:ea typeface="Montserrat"/>
              <a:cs typeface="Montserrat"/>
              <a:sym typeface="Montserrat"/>
            </a:endParaRPr>
          </a:p>
          <a:p>
            <a:pPr marL="914400" marR="0" lvl="1"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Implement Stormwater Pollution Prevention Plan (SWPPP). </a:t>
            </a:r>
            <a:endParaRPr sz="2800" b="0" i="0" u="none" strike="noStrike" cap="none">
              <a:solidFill>
                <a:srgbClr val="0B2E66"/>
              </a:solidFill>
              <a:latin typeface="Montserrat"/>
              <a:ea typeface="Montserrat"/>
              <a:cs typeface="Montserrat"/>
              <a:sym typeface="Montserrat"/>
            </a:endParaRPr>
          </a:p>
          <a:p>
            <a:pPr marL="914400" marR="0" lvl="1"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Cleared areas replanted with native species to stabilize soils.</a:t>
            </a:r>
            <a:endParaRPr sz="2800" b="0" i="0" u="none" strike="noStrike" cap="none">
              <a:solidFill>
                <a:srgbClr val="0B2E66"/>
              </a:solidFill>
              <a:latin typeface="Montserrat"/>
              <a:ea typeface="Montserrat"/>
              <a:cs typeface="Montserrat"/>
              <a:sym typeface="Montserrat"/>
            </a:endParaRPr>
          </a:p>
          <a:p>
            <a:pPr marL="457200" marR="0" lvl="0"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Traffic</a:t>
            </a:r>
            <a:endParaRPr sz="2800" b="0" i="0" u="none" strike="noStrike" cap="none">
              <a:solidFill>
                <a:srgbClr val="0B2E66"/>
              </a:solidFill>
              <a:latin typeface="Montserrat"/>
              <a:ea typeface="Montserrat"/>
              <a:cs typeface="Montserrat"/>
              <a:sym typeface="Montserrat"/>
            </a:endParaRPr>
          </a:p>
          <a:p>
            <a:pPr marL="914400" marR="0" lvl="1" indent="-457200" algn="l" rtl="0">
              <a:lnSpc>
                <a:spcPct val="100000"/>
              </a:lnSpc>
              <a:spcBef>
                <a:spcPts val="1200"/>
              </a:spcBef>
              <a:spcAft>
                <a:spcPts val="0"/>
              </a:spcAft>
              <a:buClr>
                <a:srgbClr val="0B2E66"/>
              </a:buClr>
              <a:buSzPts val="2800"/>
              <a:buFont typeface="Arial"/>
              <a:buChar char="•"/>
            </a:pPr>
            <a:r>
              <a:rPr lang="en-US" sz="2800" b="0" i="0" u="none" strike="noStrike" cap="none">
                <a:solidFill>
                  <a:srgbClr val="0B2E66"/>
                </a:solidFill>
                <a:latin typeface="Montserrat"/>
                <a:ea typeface="Montserrat"/>
                <a:cs typeface="Montserrat"/>
                <a:sym typeface="Montserrat"/>
              </a:rPr>
              <a:t>Implement a Construction Management Plan (CMP), including truck haul routes.</a:t>
            </a:r>
            <a:r>
              <a:rPr lang="en-US" sz="2750" b="0" i="0" u="none" strike="noStrike" cap="none">
                <a:solidFill>
                  <a:srgbClr val="0B2E66"/>
                </a:solidFill>
                <a:latin typeface="Montserrat"/>
                <a:ea typeface="Montserrat"/>
                <a:cs typeface="Montserrat"/>
                <a:sym typeface="Montserrat"/>
              </a:rPr>
              <a:t> </a:t>
            </a:r>
            <a:endParaRPr sz="2750" b="0" i="0" u="none" strike="noStrike" cap="none">
              <a:solidFill>
                <a:srgbClr val="0B2E66"/>
              </a:solidFill>
              <a:latin typeface="Montserrat"/>
              <a:ea typeface="Montserrat"/>
              <a:cs typeface="Montserrat"/>
              <a:sym typeface="Montserrat"/>
            </a:endParaRPr>
          </a:p>
        </p:txBody>
      </p:sp>
      <p:sp>
        <p:nvSpPr>
          <p:cNvPr id="466" name="Google Shape;466;p20"/>
          <p:cNvSpPr txBox="1"/>
          <p:nvPr/>
        </p:nvSpPr>
        <p:spPr>
          <a:xfrm>
            <a:off x="1015999" y="363218"/>
            <a:ext cx="13098245" cy="894082"/>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5299"/>
              <a:buFont typeface="Arial"/>
              <a:buNone/>
            </a:pPr>
            <a:r>
              <a:rPr lang="en-US" sz="5299" b="1" i="0" u="none" strike="noStrike" cap="none">
                <a:solidFill>
                  <a:srgbClr val="0B2E66"/>
                </a:solidFill>
                <a:latin typeface="Montserrat"/>
                <a:ea typeface="Montserrat"/>
                <a:cs typeface="Montserrat"/>
                <a:sym typeface="Montserrat"/>
              </a:rPr>
              <a:t>Demolition Mitigation Measures</a:t>
            </a:r>
            <a:endParaRPr sz="1400" b="0" i="0" u="none" strike="noStrike" cap="none">
              <a:solidFill>
                <a:srgbClr val="000000"/>
              </a:solidFill>
              <a:latin typeface="Arial"/>
              <a:ea typeface="Arial"/>
              <a:cs typeface="Arial"/>
              <a:sym typeface="Arial"/>
            </a:endParaRPr>
          </a:p>
        </p:txBody>
      </p:sp>
      <p:grpSp>
        <p:nvGrpSpPr>
          <p:cNvPr id="467" name="Google Shape;467;p20"/>
          <p:cNvGrpSpPr/>
          <p:nvPr/>
        </p:nvGrpSpPr>
        <p:grpSpPr>
          <a:xfrm>
            <a:off x="15247824" y="-156257"/>
            <a:ext cx="3040175" cy="10431661"/>
            <a:chOff x="0" y="-38100"/>
            <a:chExt cx="800705" cy="2747433"/>
          </a:xfrm>
        </p:grpSpPr>
        <p:sp>
          <p:nvSpPr>
            <p:cNvPr id="468" name="Google Shape;468;p20"/>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20"/>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0" name="Google Shape;470;p20"/>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20"/>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grpSp>
        <p:nvGrpSpPr>
          <p:cNvPr id="477" name="Google Shape;477;p21"/>
          <p:cNvGrpSpPr/>
          <p:nvPr/>
        </p:nvGrpSpPr>
        <p:grpSpPr>
          <a:xfrm>
            <a:off x="15247824" y="-156257"/>
            <a:ext cx="3040175" cy="10431661"/>
            <a:chOff x="0" y="-38100"/>
            <a:chExt cx="800705" cy="2747433"/>
          </a:xfrm>
        </p:grpSpPr>
        <p:sp>
          <p:nvSpPr>
            <p:cNvPr id="478" name="Google Shape;478;p21"/>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21"/>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80" name="Google Shape;480;p21"/>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21"/>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2" name="Google Shape;482;p21"/>
          <p:cNvPicPr preferRelativeResize="0"/>
          <p:nvPr/>
        </p:nvPicPr>
        <p:blipFill rotWithShape="1">
          <a:blip r:embed="rId5">
            <a:alphaModFix/>
          </a:blip>
          <a:srcRect/>
          <a:stretch/>
        </p:blipFill>
        <p:spPr>
          <a:xfrm>
            <a:off x="1510235" y="785042"/>
            <a:ext cx="11933391" cy="91402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p:nvPr/>
        </p:nvSpPr>
        <p:spPr>
          <a:xfrm>
            <a:off x="1394846" y="1105457"/>
            <a:ext cx="12719398" cy="10156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TO KEEP IN MIND</a:t>
            </a:r>
            <a:endParaRPr sz="1400" b="0" i="0" u="none" strike="noStrike" cap="none">
              <a:solidFill>
                <a:srgbClr val="000000"/>
              </a:solidFill>
              <a:latin typeface="Arial"/>
              <a:ea typeface="Arial"/>
              <a:cs typeface="Arial"/>
              <a:sym typeface="Arial"/>
            </a:endParaRPr>
          </a:p>
        </p:txBody>
      </p:sp>
      <p:grpSp>
        <p:nvGrpSpPr>
          <p:cNvPr id="119" name="Google Shape;119;p4"/>
          <p:cNvGrpSpPr/>
          <p:nvPr/>
        </p:nvGrpSpPr>
        <p:grpSpPr>
          <a:xfrm>
            <a:off x="15247824" y="-156257"/>
            <a:ext cx="3040175" cy="10431661"/>
            <a:chOff x="0" y="-38100"/>
            <a:chExt cx="800705" cy="2747433"/>
          </a:xfrm>
        </p:grpSpPr>
        <p:sp>
          <p:nvSpPr>
            <p:cNvPr id="120" name="Google Shape;120;p4"/>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4"/>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2" name="Google Shape;122;p4"/>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4"/>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4"/>
          <p:cNvSpPr txBox="1"/>
          <p:nvPr/>
        </p:nvSpPr>
        <p:spPr>
          <a:xfrm>
            <a:off x="1302138" y="2932817"/>
            <a:ext cx="12904800" cy="609393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3000"/>
              <a:buFont typeface="Noto Sans Symbols"/>
              <a:buChar char="▪"/>
            </a:pPr>
            <a:r>
              <a:rPr lang="en-US" sz="3000" b="1" i="0" u="none" strike="noStrike" cap="none">
                <a:solidFill>
                  <a:schemeClr val="dk1"/>
                </a:solidFill>
                <a:latin typeface="Montserrat"/>
                <a:ea typeface="Montserrat"/>
                <a:cs typeface="Montserrat"/>
                <a:sym typeface="Montserrat"/>
              </a:rPr>
              <a:t>Share airtime</a:t>
            </a:r>
            <a:r>
              <a:rPr lang="en-US" sz="3000" b="0" i="0" u="none" strike="noStrike" cap="none">
                <a:solidFill>
                  <a:schemeClr val="dk1"/>
                </a:solidFill>
                <a:latin typeface="Montserrat"/>
                <a:ea typeface="Montserrat"/>
                <a:cs typeface="Montserrat"/>
                <a:sym typeface="Montserrat"/>
              </a:rPr>
              <a:t>:  Everyone participates; no one person dominates.</a:t>
            </a:r>
            <a:endParaRPr sz="1400" b="0" i="0" u="none" strike="noStrike" cap="none">
              <a:solidFill>
                <a:srgbClr val="000000"/>
              </a:solidFill>
              <a:latin typeface="Arial"/>
              <a:ea typeface="Arial"/>
              <a:cs typeface="Arial"/>
              <a:sym typeface="Arial"/>
            </a:endParaRPr>
          </a:p>
          <a:p>
            <a:pPr marL="342900" marR="0" lvl="0" indent="-152400" algn="l" rtl="0">
              <a:lnSpc>
                <a:spcPct val="100000"/>
              </a:lnSpc>
              <a:spcBef>
                <a:spcPts val="0"/>
              </a:spcBef>
              <a:spcAft>
                <a:spcPts val="0"/>
              </a:spcAft>
              <a:buClr>
                <a:schemeClr val="dk1"/>
              </a:buClr>
              <a:buSzPts val="3000"/>
              <a:buFont typeface="Noto Sans Symbols"/>
              <a:buNone/>
            </a:pPr>
            <a:endParaRPr sz="3000" b="0" i="0" u="none" strike="noStrike" cap="none">
              <a:solidFill>
                <a:schemeClr val="dk1"/>
              </a:solidFill>
              <a:latin typeface="Montserrat"/>
              <a:ea typeface="Montserrat"/>
              <a:cs typeface="Montserrat"/>
              <a:sym typeface="Montserrat"/>
            </a:endParaRPr>
          </a:p>
          <a:p>
            <a:pPr marL="342900" marR="0" lvl="0" indent="-342900" algn="l" rtl="0">
              <a:lnSpc>
                <a:spcPct val="100000"/>
              </a:lnSpc>
              <a:spcBef>
                <a:spcPts val="0"/>
              </a:spcBef>
              <a:spcAft>
                <a:spcPts val="0"/>
              </a:spcAft>
              <a:buClr>
                <a:schemeClr val="dk1"/>
              </a:buClr>
              <a:buSzPts val="3000"/>
              <a:buFont typeface="Noto Sans Symbols"/>
              <a:buChar char="▪"/>
            </a:pPr>
            <a:r>
              <a:rPr lang="en-US" sz="3000" b="1" i="0" u="none" strike="noStrike" cap="none">
                <a:solidFill>
                  <a:schemeClr val="dk1"/>
                </a:solidFill>
                <a:latin typeface="Montserrat"/>
                <a:ea typeface="Montserrat"/>
                <a:cs typeface="Montserrat"/>
                <a:sym typeface="Montserrat"/>
              </a:rPr>
              <a:t>Time boxing</a:t>
            </a:r>
            <a:r>
              <a:rPr lang="en-US" sz="3000" b="0" i="0" u="none" strike="noStrike" cap="none">
                <a:solidFill>
                  <a:schemeClr val="dk1"/>
                </a:solidFill>
                <a:latin typeface="Montserrat"/>
                <a:ea typeface="Montserrat"/>
                <a:cs typeface="Montserrat"/>
                <a:sym typeface="Montserrat"/>
              </a:rPr>
              <a:t>: Don’t get offended if you are asked to wrap up your thought – we want to make this a space where everyone can be heard.</a:t>
            </a:r>
            <a:endParaRPr/>
          </a:p>
          <a:p>
            <a:pPr marL="0" marR="0" lvl="0" indent="0" algn="l" rtl="0">
              <a:lnSpc>
                <a:spcPct val="100000"/>
              </a:lnSpc>
              <a:spcBef>
                <a:spcPts val="0"/>
              </a:spcBef>
              <a:spcAft>
                <a:spcPts val="0"/>
              </a:spcAft>
              <a:buNone/>
            </a:pPr>
            <a:endParaRPr sz="3000" b="0" i="0" u="none" strike="noStrike" cap="none">
              <a:solidFill>
                <a:schemeClr val="dk1"/>
              </a:solidFill>
              <a:latin typeface="Montserrat"/>
              <a:ea typeface="Montserrat"/>
              <a:cs typeface="Montserrat"/>
              <a:sym typeface="Montserrat"/>
            </a:endParaRPr>
          </a:p>
          <a:p>
            <a:pPr marL="342900" marR="0" lvl="0" indent="-342900" algn="l" rtl="0">
              <a:lnSpc>
                <a:spcPct val="100000"/>
              </a:lnSpc>
              <a:spcBef>
                <a:spcPts val="0"/>
              </a:spcBef>
              <a:spcAft>
                <a:spcPts val="0"/>
              </a:spcAft>
              <a:buClr>
                <a:schemeClr val="dk1"/>
              </a:buClr>
              <a:buSzPts val="3000"/>
              <a:buFont typeface="Noto Sans Symbols"/>
              <a:buChar char="▪"/>
            </a:pPr>
            <a:r>
              <a:rPr lang="en-US" sz="3000" b="1" i="0" u="none" strike="noStrike" cap="none">
                <a:solidFill>
                  <a:schemeClr val="dk1"/>
                </a:solidFill>
                <a:latin typeface="Montserrat"/>
                <a:ea typeface="Montserrat"/>
                <a:cs typeface="Montserrat"/>
                <a:sym typeface="Montserrat"/>
              </a:rPr>
              <a:t>Be curious:</a:t>
            </a:r>
            <a:r>
              <a:rPr lang="en-US" sz="3000" b="0" i="0" u="none" strike="noStrike" cap="none">
                <a:solidFill>
                  <a:schemeClr val="dk1"/>
                </a:solidFill>
                <a:latin typeface="Montserrat"/>
                <a:ea typeface="Montserrat"/>
                <a:cs typeface="Montserrat"/>
                <a:sym typeface="Montserrat"/>
              </a:rPr>
              <a:t> Ask questions, seek to understand.</a:t>
            </a:r>
            <a:endParaRPr sz="1400" b="0" i="0" u="none" strike="noStrike" cap="none">
              <a:solidFill>
                <a:srgbClr val="000000"/>
              </a:solidFill>
              <a:latin typeface="Arial"/>
              <a:ea typeface="Arial"/>
              <a:cs typeface="Arial"/>
              <a:sym typeface="Arial"/>
            </a:endParaRPr>
          </a:p>
          <a:p>
            <a:pPr marL="342900" marR="0" lvl="0" indent="-152400" algn="l" rtl="0">
              <a:lnSpc>
                <a:spcPct val="100000"/>
              </a:lnSpc>
              <a:spcBef>
                <a:spcPts val="0"/>
              </a:spcBef>
              <a:spcAft>
                <a:spcPts val="0"/>
              </a:spcAft>
              <a:buClr>
                <a:schemeClr val="dk1"/>
              </a:buClr>
              <a:buSzPts val="3000"/>
              <a:buFont typeface="Noto Sans Symbols"/>
              <a:buNone/>
            </a:pPr>
            <a:endParaRPr sz="3000" b="0" i="0" u="none" strike="noStrike" cap="none">
              <a:solidFill>
                <a:schemeClr val="dk1"/>
              </a:solidFill>
              <a:latin typeface="Montserrat"/>
              <a:ea typeface="Montserrat"/>
              <a:cs typeface="Montserrat"/>
              <a:sym typeface="Montserrat"/>
            </a:endParaRPr>
          </a:p>
          <a:p>
            <a:pPr marL="342900" marR="0" lvl="0" indent="-342900" algn="l" rtl="0">
              <a:lnSpc>
                <a:spcPct val="100000"/>
              </a:lnSpc>
              <a:spcBef>
                <a:spcPts val="0"/>
              </a:spcBef>
              <a:spcAft>
                <a:spcPts val="0"/>
              </a:spcAft>
              <a:buClr>
                <a:schemeClr val="dk1"/>
              </a:buClr>
              <a:buSzPts val="3000"/>
              <a:buFont typeface="Noto Sans Symbols"/>
              <a:buChar char="▪"/>
            </a:pPr>
            <a:r>
              <a:rPr lang="en-US" sz="3000" b="1" i="0" u="none" strike="noStrike" cap="none">
                <a:solidFill>
                  <a:schemeClr val="dk1"/>
                </a:solidFill>
                <a:latin typeface="Montserrat"/>
                <a:ea typeface="Montserrat"/>
                <a:cs typeface="Montserrat"/>
                <a:sym typeface="Montserrat"/>
              </a:rPr>
              <a:t>Reject the culture of blame</a:t>
            </a:r>
            <a:r>
              <a:rPr lang="en-US" sz="3000" b="0" i="0" u="none" strike="noStrike" cap="none">
                <a:solidFill>
                  <a:schemeClr val="dk1"/>
                </a:solidFill>
                <a:latin typeface="Montserrat"/>
                <a:ea typeface="Montserrat"/>
                <a:cs typeface="Montserrat"/>
                <a:sym typeface="Montserrat"/>
              </a:rPr>
              <a:t>: Be tough on ideas, gentle on people.</a:t>
            </a:r>
            <a:endParaRPr sz="1400" b="0" i="0" u="none" strike="noStrike" cap="none">
              <a:solidFill>
                <a:srgbClr val="000000"/>
              </a:solidFill>
              <a:latin typeface="Arial"/>
              <a:ea typeface="Arial"/>
              <a:cs typeface="Arial"/>
              <a:sym typeface="Arial"/>
            </a:endParaRPr>
          </a:p>
          <a:p>
            <a:pPr marL="342900" marR="0" lvl="0" indent="-152400" algn="l" rtl="0">
              <a:lnSpc>
                <a:spcPct val="100000"/>
              </a:lnSpc>
              <a:spcBef>
                <a:spcPts val="0"/>
              </a:spcBef>
              <a:spcAft>
                <a:spcPts val="0"/>
              </a:spcAft>
              <a:buClr>
                <a:schemeClr val="dk1"/>
              </a:buClr>
              <a:buSzPts val="3000"/>
              <a:buFont typeface="Noto Sans Symbols"/>
              <a:buNone/>
            </a:pPr>
            <a:endParaRPr sz="3000" b="0" i="0" u="none" strike="noStrike" cap="none">
              <a:solidFill>
                <a:schemeClr val="dk1"/>
              </a:solidFill>
              <a:latin typeface="Montserrat"/>
              <a:ea typeface="Montserrat"/>
              <a:cs typeface="Montserrat"/>
              <a:sym typeface="Montserrat"/>
            </a:endParaRPr>
          </a:p>
          <a:p>
            <a:pPr marL="342900" marR="0" lvl="0" indent="-342900" algn="l" rtl="0">
              <a:lnSpc>
                <a:spcPct val="100000"/>
              </a:lnSpc>
              <a:spcBef>
                <a:spcPts val="0"/>
              </a:spcBef>
              <a:spcAft>
                <a:spcPts val="0"/>
              </a:spcAft>
              <a:buClr>
                <a:schemeClr val="dk1"/>
              </a:buClr>
              <a:buSzPts val="3000"/>
              <a:buFont typeface="Noto Sans Symbols"/>
              <a:buChar char="▪"/>
            </a:pPr>
            <a:r>
              <a:rPr lang="en-US" sz="3000" b="1" i="0" u="none" strike="noStrike" cap="none">
                <a:solidFill>
                  <a:schemeClr val="dk1"/>
                </a:solidFill>
                <a:latin typeface="Montserrat"/>
                <a:ea typeface="Montserrat"/>
                <a:cs typeface="Montserrat"/>
                <a:sym typeface="Montserrat"/>
              </a:rPr>
              <a:t>Put yourself in someone else’s shoes</a:t>
            </a:r>
            <a:r>
              <a:rPr lang="en-US" sz="3000" b="0" i="0" u="none" strike="noStrike" cap="none">
                <a:solidFill>
                  <a:schemeClr val="dk1"/>
                </a:solidFill>
                <a:latin typeface="Montserrat"/>
                <a:ea typeface="Montserrat"/>
                <a:cs typeface="Montserrat"/>
                <a:sym typeface="Montserrat"/>
              </a:rPr>
              <a:t>: Work to understand and value the assumptions, opinions, and ideas of others.</a:t>
            </a:r>
            <a:endParaRPr sz="1400" b="0" i="0" u="none" strike="noStrike" cap="none">
              <a:solidFill>
                <a:srgbClr val="000000"/>
              </a:solidFill>
              <a:latin typeface="Arial"/>
              <a:ea typeface="Arial"/>
              <a:cs typeface="Arial"/>
              <a:sym typeface="Arial"/>
            </a:endParaRPr>
          </a:p>
        </p:txBody>
      </p:sp>
      <p:cxnSp>
        <p:nvCxnSpPr>
          <p:cNvPr id="125" name="Google Shape;125;p4"/>
          <p:cNvCxnSpPr/>
          <p:nvPr/>
        </p:nvCxnSpPr>
        <p:spPr>
          <a:xfrm>
            <a:off x="1394846" y="2490280"/>
            <a:ext cx="12904813"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p:nvPr/>
        </p:nvSpPr>
        <p:spPr>
          <a:xfrm>
            <a:off x="1180839" y="4074688"/>
            <a:ext cx="12719398"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0B2E66"/>
                </a:solidFill>
                <a:latin typeface="Montserrat"/>
                <a:ea typeface="Montserrat"/>
                <a:cs typeface="Montserrat"/>
                <a:sym typeface="Montserrat"/>
              </a:rPr>
              <a:t>KATHERINE CAFFREY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600"/>
              <a:buFont typeface="Arial"/>
              <a:buNone/>
            </a:pPr>
            <a:r>
              <a:rPr lang="en-US" sz="5600" b="1" i="0" u="none" strike="noStrike" cap="none">
                <a:solidFill>
                  <a:srgbClr val="0B2E66"/>
                </a:solidFill>
                <a:latin typeface="Montserrat"/>
                <a:ea typeface="Montserrat"/>
                <a:cs typeface="Montserrat"/>
                <a:sym typeface="Montserrat"/>
              </a:rPr>
              <a:t>City Manager</a:t>
            </a:r>
            <a:endParaRPr sz="1400" b="0" i="0" u="none" strike="noStrike" cap="none">
              <a:solidFill>
                <a:srgbClr val="000000"/>
              </a:solidFill>
              <a:latin typeface="Arial"/>
              <a:ea typeface="Arial"/>
              <a:cs typeface="Arial"/>
              <a:sym typeface="Arial"/>
            </a:endParaRPr>
          </a:p>
        </p:txBody>
      </p:sp>
      <p:grpSp>
        <p:nvGrpSpPr>
          <p:cNvPr id="132" name="Google Shape;132;p6"/>
          <p:cNvGrpSpPr/>
          <p:nvPr/>
        </p:nvGrpSpPr>
        <p:grpSpPr>
          <a:xfrm>
            <a:off x="15247824" y="-156257"/>
            <a:ext cx="3040175" cy="10431661"/>
            <a:chOff x="0" y="-38100"/>
            <a:chExt cx="800705" cy="2747433"/>
          </a:xfrm>
        </p:grpSpPr>
        <p:sp>
          <p:nvSpPr>
            <p:cNvPr id="133" name="Google Shape;133;p6"/>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6"/>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5" name="Google Shape;135;p6"/>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6"/>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p:nvPr/>
        </p:nvSpPr>
        <p:spPr>
          <a:xfrm>
            <a:off x="1394847" y="933450"/>
            <a:ext cx="12719398" cy="1828642"/>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5299"/>
              <a:buFont typeface="Arial"/>
              <a:buNone/>
            </a:pPr>
            <a:r>
              <a:rPr lang="en-US" sz="5299" b="1" i="0" u="none" strike="noStrike" cap="none">
                <a:solidFill>
                  <a:srgbClr val="0B2E66"/>
                </a:solidFill>
                <a:latin typeface="Montserrat"/>
                <a:ea typeface="Montserrat"/>
                <a:cs typeface="Montserrat"/>
                <a:sym typeface="Montserrat"/>
              </a:rPr>
              <a:t>Masonic Home</a:t>
            </a:r>
            <a:endParaRPr sz="1400" b="0" i="0" u="none" strike="noStrike" cap="none">
              <a:solidFill>
                <a:srgbClr val="000000"/>
              </a:solidFill>
              <a:latin typeface="Arial"/>
              <a:ea typeface="Arial"/>
              <a:cs typeface="Arial"/>
              <a:sym typeface="Arial"/>
            </a:endParaRPr>
          </a:p>
          <a:p>
            <a:pPr marL="0" marR="0" lvl="0" indent="0" algn="l" rtl="0">
              <a:lnSpc>
                <a:spcPct val="168613"/>
              </a:lnSpc>
              <a:spcBef>
                <a:spcPts val="0"/>
              </a:spcBef>
              <a:spcAft>
                <a:spcPts val="0"/>
              </a:spcAft>
              <a:buClr>
                <a:srgbClr val="000000"/>
              </a:buClr>
              <a:buSzPts val="4400"/>
              <a:buFont typeface="Arial"/>
              <a:buNone/>
            </a:pPr>
            <a:r>
              <a:rPr lang="en-US" sz="4400" b="1" i="0" u="none" strike="noStrike" cap="none">
                <a:solidFill>
                  <a:srgbClr val="0B2E66"/>
                </a:solidFill>
                <a:latin typeface="Montserrat"/>
                <a:ea typeface="Montserrat"/>
                <a:cs typeface="Montserrat"/>
                <a:sym typeface="Montserrat"/>
              </a:rPr>
              <a:t>Landmark on the Sound</a:t>
            </a:r>
            <a:endParaRPr sz="1400" b="0" i="0" u="none" strike="noStrike" cap="none">
              <a:solidFill>
                <a:srgbClr val="000000"/>
              </a:solidFill>
              <a:latin typeface="Arial"/>
              <a:ea typeface="Arial"/>
              <a:cs typeface="Arial"/>
              <a:sym typeface="Arial"/>
            </a:endParaRPr>
          </a:p>
        </p:txBody>
      </p:sp>
      <p:grpSp>
        <p:nvGrpSpPr>
          <p:cNvPr id="143" name="Google Shape;143;p7"/>
          <p:cNvGrpSpPr/>
          <p:nvPr/>
        </p:nvGrpSpPr>
        <p:grpSpPr>
          <a:xfrm>
            <a:off x="15247824" y="-156257"/>
            <a:ext cx="3040175" cy="10431661"/>
            <a:chOff x="0" y="-38100"/>
            <a:chExt cx="800705" cy="2747433"/>
          </a:xfrm>
        </p:grpSpPr>
        <p:sp>
          <p:nvSpPr>
            <p:cNvPr id="144" name="Google Shape;144;p7"/>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7"/>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6" name="Google Shape;146;p7"/>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7"/>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8" name="Google Shape;148;p7" descr="A picture containing sky, grass, outdoor, old&#10;&#10;AI-generated content may be incorrect."/>
          <p:cNvPicPr preferRelativeResize="0"/>
          <p:nvPr/>
        </p:nvPicPr>
        <p:blipFill rotWithShape="1">
          <a:blip r:embed="rId5">
            <a:alphaModFix/>
          </a:blip>
          <a:srcRect/>
          <a:stretch/>
        </p:blipFill>
        <p:spPr>
          <a:xfrm>
            <a:off x="1400673" y="2990189"/>
            <a:ext cx="11283437" cy="64663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p:nvPr/>
        </p:nvSpPr>
        <p:spPr>
          <a:xfrm>
            <a:off x="1394847" y="933450"/>
            <a:ext cx="12719400" cy="1015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APPEAL UPDATE</a:t>
            </a:r>
            <a:endParaRPr sz="1400" b="0" i="0" u="none" strike="noStrike" cap="none">
              <a:solidFill>
                <a:srgbClr val="000000"/>
              </a:solidFill>
              <a:latin typeface="Arial"/>
              <a:ea typeface="Arial"/>
              <a:cs typeface="Arial"/>
              <a:sym typeface="Arial"/>
            </a:endParaRPr>
          </a:p>
        </p:txBody>
      </p:sp>
      <p:grpSp>
        <p:nvGrpSpPr>
          <p:cNvPr id="155" name="Google Shape;155;p5"/>
          <p:cNvGrpSpPr/>
          <p:nvPr/>
        </p:nvGrpSpPr>
        <p:grpSpPr>
          <a:xfrm>
            <a:off x="15247824" y="-156257"/>
            <a:ext cx="3040175" cy="10431661"/>
            <a:chOff x="0" y="-38100"/>
            <a:chExt cx="800705" cy="2747433"/>
          </a:xfrm>
        </p:grpSpPr>
        <p:sp>
          <p:nvSpPr>
            <p:cNvPr id="156" name="Google Shape;156;p5"/>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5"/>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8" name="Google Shape;158;p5"/>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5"/>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5"/>
          <p:cNvSpPr txBox="1"/>
          <p:nvPr/>
        </p:nvSpPr>
        <p:spPr>
          <a:xfrm>
            <a:off x="1394847" y="2873818"/>
            <a:ext cx="12719400" cy="692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chemeClr val="dk1"/>
                </a:solidFill>
                <a:latin typeface="Montserrat"/>
                <a:ea typeface="Montserrat"/>
                <a:cs typeface="Montserrat"/>
                <a:sym typeface="Montserrat"/>
              </a:rPr>
              <a:t>Appeal of the City’s </a:t>
            </a:r>
            <a:r>
              <a:rPr lang="en-US" sz="3000" b="0" i="0" u="none" strike="noStrike" cap="none">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Determination on the Final EIS</a:t>
            </a:r>
            <a:r>
              <a:rPr lang="en-US" sz="3000" b="0" i="0" u="none" strike="noStrike" cap="none">
                <a:solidFill>
                  <a:schemeClr val="dk1"/>
                </a:solidFill>
                <a:latin typeface="Montserrat"/>
                <a:ea typeface="Montserrat"/>
                <a:cs typeface="Montserrat"/>
                <a:sym typeface="Montserrat"/>
              </a:rPr>
              <a:t> has been filed</a:t>
            </a:r>
            <a:endParaRPr/>
          </a:p>
          <a:p>
            <a:pPr marL="457200" marR="0" lvl="0" indent="-457200" algn="l" rtl="0">
              <a:lnSpc>
                <a:spcPct val="100000"/>
              </a:lnSpc>
              <a:spcBef>
                <a:spcPts val="0"/>
              </a:spcBef>
              <a:spcAft>
                <a:spcPts val="0"/>
              </a:spcAft>
              <a:buClr>
                <a:srgbClr val="000000"/>
              </a:buClr>
              <a:buSzPts val="2400"/>
              <a:buFont typeface="Noto Sans Symbols"/>
              <a:buChar char="▪"/>
            </a:pPr>
            <a:r>
              <a:rPr lang="en-US" sz="3000" b="0" i="0" u="none" strike="noStrike" cap="none">
                <a:solidFill>
                  <a:schemeClr val="dk1"/>
                </a:solidFill>
                <a:latin typeface="Montserrat"/>
                <a:ea typeface="Montserrat"/>
                <a:cs typeface="Montserrat"/>
                <a:sym typeface="Montserrat"/>
              </a:rPr>
              <a:t>Bricklin and Newman (law firm) on behalf of several community organizations</a:t>
            </a:r>
            <a:endParaRPr sz="3000" b="0" i="0" u="none" strike="noStrike" cap="none">
              <a:solidFill>
                <a:schemeClr val="dk1"/>
              </a:solidFill>
              <a:latin typeface="Montserrat"/>
              <a:ea typeface="Montserrat"/>
              <a:cs typeface="Montserrat"/>
              <a:sym typeface="Montserrat"/>
            </a:endParaRPr>
          </a:p>
          <a:p>
            <a:pPr marL="457200" marR="0" lvl="0" indent="-304800" algn="l" rtl="0">
              <a:lnSpc>
                <a:spcPct val="100000"/>
              </a:lnSpc>
              <a:spcBef>
                <a:spcPts val="0"/>
              </a:spcBef>
              <a:spcAft>
                <a:spcPts val="0"/>
              </a:spcAft>
              <a:buClr>
                <a:srgbClr val="000000"/>
              </a:buClr>
              <a:buSzPts val="2400"/>
              <a:buFont typeface="Noto Sans Symbols"/>
              <a:buNone/>
            </a:pPr>
            <a:endParaRPr sz="30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US" sz="3000" b="0" i="0" u="none" strike="noStrike" cap="none">
                <a:solidFill>
                  <a:schemeClr val="dk1"/>
                </a:solidFill>
                <a:latin typeface="Montserrat"/>
                <a:ea typeface="Montserrat"/>
                <a:cs typeface="Montserrat"/>
                <a:sym typeface="Montserrat"/>
              </a:rPr>
              <a:t>Appeal hearing:</a:t>
            </a:r>
            <a:endParaRPr/>
          </a:p>
          <a:p>
            <a:pPr marL="457200" marR="0" lvl="0" indent="-457200" algn="l" rtl="0">
              <a:lnSpc>
                <a:spcPct val="100000"/>
              </a:lnSpc>
              <a:spcBef>
                <a:spcPts val="0"/>
              </a:spcBef>
              <a:spcAft>
                <a:spcPts val="0"/>
              </a:spcAft>
              <a:buClr>
                <a:srgbClr val="000000"/>
              </a:buClr>
              <a:buSzPts val="2400"/>
              <a:buFont typeface="Noto Sans Symbols"/>
              <a:buChar char="▪"/>
            </a:pPr>
            <a:r>
              <a:rPr lang="en-US" sz="3000" b="0" i="0" u="none" strike="noStrike" cap="none">
                <a:solidFill>
                  <a:schemeClr val="dk1"/>
                </a:solidFill>
                <a:latin typeface="Montserrat"/>
                <a:ea typeface="Montserrat"/>
                <a:cs typeface="Montserrat"/>
                <a:sym typeface="Montserrat"/>
              </a:rPr>
              <a:t>Date will be published on City website when set </a:t>
            </a:r>
            <a:r>
              <a:rPr lang="en-US" sz="3000">
                <a:solidFill>
                  <a:schemeClr val="dk1"/>
                </a:solidFill>
                <a:latin typeface="Montserrat"/>
                <a:ea typeface="Montserrat"/>
                <a:cs typeface="Montserrat"/>
                <a:sym typeface="Montserrat"/>
              </a:rPr>
              <a:t>by the Hearing Examiner</a:t>
            </a:r>
            <a:endParaRPr/>
          </a:p>
          <a:p>
            <a:pPr marL="457200" marR="0" lvl="0" indent="-457200" algn="l" rtl="0">
              <a:lnSpc>
                <a:spcPct val="100000"/>
              </a:lnSpc>
              <a:spcBef>
                <a:spcPts val="0"/>
              </a:spcBef>
              <a:spcAft>
                <a:spcPts val="0"/>
              </a:spcAft>
              <a:buClr>
                <a:srgbClr val="000000"/>
              </a:buClr>
              <a:buSzPts val="2400"/>
              <a:buFont typeface="Noto Sans Symbols"/>
              <a:buChar char="▪"/>
            </a:pPr>
            <a:r>
              <a:rPr lang="en-US" sz="3000" b="0" i="0" u="none" strike="noStrike" cap="none">
                <a:solidFill>
                  <a:schemeClr val="dk1"/>
                </a:solidFill>
                <a:latin typeface="Montserrat"/>
                <a:ea typeface="Montserrat"/>
                <a:cs typeface="Montserrat"/>
                <a:sym typeface="Montserrat"/>
              </a:rPr>
              <a:t>Open to the public </a:t>
            </a:r>
            <a:endParaRPr/>
          </a:p>
          <a:p>
            <a:pPr marL="457200" marR="0" lvl="0" indent="-457200" algn="l" rtl="0">
              <a:lnSpc>
                <a:spcPct val="100000"/>
              </a:lnSpc>
              <a:spcBef>
                <a:spcPts val="0"/>
              </a:spcBef>
              <a:spcAft>
                <a:spcPts val="0"/>
              </a:spcAft>
              <a:buClr>
                <a:srgbClr val="000000"/>
              </a:buClr>
              <a:buSzPts val="2400"/>
              <a:buFont typeface="Noto Sans Symbols"/>
              <a:buChar char="▪"/>
            </a:pPr>
            <a:r>
              <a:rPr lang="en-US" sz="3000" b="0" i="0" u="none" strike="noStrike" cap="none">
                <a:solidFill>
                  <a:schemeClr val="dk1"/>
                </a:solidFill>
                <a:latin typeface="Montserrat"/>
                <a:ea typeface="Montserrat"/>
                <a:cs typeface="Montserrat"/>
                <a:sym typeface="Montserrat"/>
              </a:rPr>
              <a:t>Will provide opportunity for thorough review of City’s process and decision by independent third-party administrative law judge</a:t>
            </a:r>
            <a:br>
              <a:rPr lang="en-US" sz="3000" b="0" i="0" u="none" strike="noStrike" cap="none">
                <a:solidFill>
                  <a:schemeClr val="dk1"/>
                </a:solidFill>
                <a:latin typeface="Montserrat"/>
                <a:ea typeface="Montserrat"/>
                <a:cs typeface="Montserrat"/>
                <a:sym typeface="Montserrat"/>
              </a:rPr>
            </a:br>
            <a:endParaRPr sz="30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US" sz="3000" b="0" i="0" u="none" strike="noStrike" cap="none">
                <a:solidFill>
                  <a:schemeClr val="dk1"/>
                </a:solidFill>
                <a:latin typeface="Montserrat"/>
                <a:ea typeface="Montserrat"/>
                <a:cs typeface="Montserrat"/>
                <a:sym typeface="Montserrat"/>
              </a:rPr>
              <a:t>🡪 Pending litigation means some limits to what can be discussed/address tonight</a:t>
            </a:r>
            <a:endParaRPr sz="30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0000"/>
              </a:solidFill>
              <a:latin typeface="Montserrat"/>
              <a:ea typeface="Montserrat"/>
              <a:cs typeface="Montserrat"/>
              <a:sym typeface="Montserrat"/>
            </a:endParaRPr>
          </a:p>
        </p:txBody>
      </p:sp>
      <p:cxnSp>
        <p:nvCxnSpPr>
          <p:cNvPr id="161" name="Google Shape;161;p5"/>
          <p:cNvCxnSpPr/>
          <p:nvPr/>
        </p:nvCxnSpPr>
        <p:spPr>
          <a:xfrm>
            <a:off x="1394847" y="2295727"/>
            <a:ext cx="12904813"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p:nvPr/>
        </p:nvSpPr>
        <p:spPr>
          <a:xfrm>
            <a:off x="1394847" y="933450"/>
            <a:ext cx="12464588"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US" sz="5000" b="1" i="0" u="none" strike="noStrike" cap="none">
                <a:solidFill>
                  <a:srgbClr val="0B2E66"/>
                </a:solidFill>
                <a:latin typeface="Montserrat"/>
                <a:ea typeface="Montserrat"/>
                <a:cs typeface="Montserrat"/>
                <a:sym typeface="Montserrat"/>
              </a:rPr>
              <a:t>2013 – 2025: 12 YEARS EXPLORING PRESERVATION POSSIBILITIES</a:t>
            </a:r>
            <a:endParaRPr sz="5000" b="0" i="0" u="none" strike="noStrike" cap="none">
              <a:solidFill>
                <a:srgbClr val="000000"/>
              </a:solidFill>
              <a:latin typeface="Arial"/>
              <a:ea typeface="Arial"/>
              <a:cs typeface="Arial"/>
              <a:sym typeface="Arial"/>
            </a:endParaRPr>
          </a:p>
        </p:txBody>
      </p:sp>
      <p:grpSp>
        <p:nvGrpSpPr>
          <p:cNvPr id="168" name="Google Shape;168;p12"/>
          <p:cNvGrpSpPr/>
          <p:nvPr/>
        </p:nvGrpSpPr>
        <p:grpSpPr>
          <a:xfrm>
            <a:off x="15247824" y="-156257"/>
            <a:ext cx="3040175" cy="10431661"/>
            <a:chOff x="0" y="-38100"/>
            <a:chExt cx="800705" cy="2747433"/>
          </a:xfrm>
        </p:grpSpPr>
        <p:sp>
          <p:nvSpPr>
            <p:cNvPr id="169" name="Google Shape;169;p12"/>
            <p:cNvSpPr/>
            <p:nvPr/>
          </p:nvSpPr>
          <p:spPr>
            <a:xfrm>
              <a:off x="0" y="0"/>
              <a:ext cx="800705" cy="2709333"/>
            </a:xfrm>
            <a:custGeom>
              <a:avLst/>
              <a:gdLst/>
              <a:ahLst/>
              <a:cxnLst/>
              <a:rect l="l" t="t" r="r" b="b"/>
              <a:pathLst>
                <a:path w="800705" h="2709333" extrusionOk="0">
                  <a:moveTo>
                    <a:pt x="0" y="0"/>
                  </a:moveTo>
                  <a:lnTo>
                    <a:pt x="800705" y="0"/>
                  </a:lnTo>
                  <a:lnTo>
                    <a:pt x="800705" y="2709333"/>
                  </a:lnTo>
                  <a:lnTo>
                    <a:pt x="0" y="2709333"/>
                  </a:lnTo>
                  <a:close/>
                </a:path>
              </a:pathLst>
            </a:custGeom>
            <a:solidFill>
              <a:srgbClr val="0B2E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12"/>
            <p:cNvSpPr txBox="1"/>
            <p:nvPr/>
          </p:nvSpPr>
          <p:spPr>
            <a:xfrm>
              <a:off x="0" y="-38100"/>
              <a:ext cx="800705"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1" name="Google Shape;171;p12"/>
          <p:cNvSpPr/>
          <p:nvPr/>
        </p:nvSpPr>
        <p:spPr>
          <a:xfrm>
            <a:off x="12044753" y="1017104"/>
            <a:ext cx="6243247" cy="6149042"/>
          </a:xfrm>
          <a:custGeom>
            <a:avLst/>
            <a:gdLst/>
            <a:ahLst/>
            <a:cxnLst/>
            <a:rect l="l" t="t" r="r" b="b"/>
            <a:pathLst>
              <a:path w="6243247" h="6149042" extrusionOk="0">
                <a:moveTo>
                  <a:pt x="0" y="0"/>
                </a:moveTo>
                <a:lnTo>
                  <a:pt x="6243246" y="0"/>
                </a:lnTo>
                <a:lnTo>
                  <a:pt x="6243246" y="6149042"/>
                </a:lnTo>
                <a:lnTo>
                  <a:pt x="0" y="6149042"/>
                </a:lnTo>
                <a:lnTo>
                  <a:pt x="0" y="0"/>
                </a:lnTo>
                <a:close/>
              </a:path>
            </a:pathLst>
          </a:custGeom>
          <a:blipFill rotWithShape="1">
            <a:blip r:embed="rId3">
              <a:alphaModFix amt="15000"/>
            </a:blip>
            <a:stretch>
              <a:fillRect r="-4732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12"/>
          <p:cNvSpPr/>
          <p:nvPr/>
        </p:nvSpPr>
        <p:spPr>
          <a:xfrm>
            <a:off x="15711777" y="7580809"/>
            <a:ext cx="2112270" cy="1665895"/>
          </a:xfrm>
          <a:custGeom>
            <a:avLst/>
            <a:gdLst/>
            <a:ahLst/>
            <a:cxnLst/>
            <a:rect l="l" t="t" r="r" b="b"/>
            <a:pathLst>
              <a:path w="2112270" h="1665895" extrusionOk="0">
                <a:moveTo>
                  <a:pt x="0" y="0"/>
                </a:moveTo>
                <a:lnTo>
                  <a:pt x="2112270" y="0"/>
                </a:lnTo>
                <a:lnTo>
                  <a:pt x="2112270" y="1665895"/>
                </a:lnTo>
                <a:lnTo>
                  <a:pt x="0" y="166589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73" name="Google Shape;173;p12"/>
          <p:cNvCxnSpPr/>
          <p:nvPr/>
        </p:nvCxnSpPr>
        <p:spPr>
          <a:xfrm>
            <a:off x="1394847" y="2669192"/>
            <a:ext cx="12904813"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cxnSp>
      <p:sp>
        <p:nvSpPr>
          <p:cNvPr id="174" name="Google Shape;174;p12"/>
          <p:cNvSpPr/>
          <p:nvPr/>
        </p:nvSpPr>
        <p:spPr>
          <a:xfrm>
            <a:off x="1394847" y="3474758"/>
            <a:ext cx="3625388" cy="2885821"/>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Montserrat"/>
                <a:ea typeface="Montserrat"/>
                <a:cs typeface="Montserrat"/>
                <a:sym typeface="Montserrat"/>
              </a:rPr>
              <a:t>PRESERVATION PROPONENTS</a:t>
            </a:r>
            <a:endParaRPr sz="2800" b="0" i="0" u="none" strike="noStrike" cap="none">
              <a:solidFill>
                <a:srgbClr val="000000"/>
              </a:solidFill>
              <a:latin typeface="Montserrat"/>
              <a:ea typeface="Montserrat"/>
              <a:cs typeface="Montserrat"/>
              <a:sym typeface="Montserrat"/>
            </a:endParaRPr>
          </a:p>
        </p:txBody>
      </p:sp>
      <p:sp>
        <p:nvSpPr>
          <p:cNvPr id="175" name="Google Shape;175;p12"/>
          <p:cNvSpPr/>
          <p:nvPr/>
        </p:nvSpPr>
        <p:spPr>
          <a:xfrm>
            <a:off x="10234047" y="3496241"/>
            <a:ext cx="3625388" cy="2864338"/>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Montserrat"/>
                <a:ea typeface="Montserrat"/>
                <a:cs typeface="Montserrat"/>
                <a:sym typeface="Montserrat"/>
              </a:rPr>
              <a:t>PUBLIC AND  PRIVATE ENTITIES</a:t>
            </a:r>
            <a:endParaRPr sz="2800" b="0" i="0" u="none" strike="noStrike" cap="none">
              <a:solidFill>
                <a:srgbClr val="000000"/>
              </a:solidFill>
              <a:latin typeface="Montserrat"/>
              <a:ea typeface="Montserrat"/>
              <a:cs typeface="Montserrat"/>
              <a:sym typeface="Montserrat"/>
            </a:endParaRPr>
          </a:p>
        </p:txBody>
      </p:sp>
      <p:sp>
        <p:nvSpPr>
          <p:cNvPr id="176" name="Google Shape;176;p12"/>
          <p:cNvSpPr/>
          <p:nvPr/>
        </p:nvSpPr>
        <p:spPr>
          <a:xfrm>
            <a:off x="5775794" y="3496241"/>
            <a:ext cx="3625388" cy="2864338"/>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Montserrat"/>
                <a:ea typeface="Montserrat"/>
                <a:cs typeface="Montserrat"/>
                <a:sym typeface="Montserrat"/>
              </a:rPr>
              <a:t>CITY OF DES MOINES</a:t>
            </a:r>
            <a:endParaRPr sz="2800" b="0" i="0" u="none" strike="noStrike" cap="none">
              <a:solidFill>
                <a:srgbClr val="000000"/>
              </a:solidFill>
              <a:latin typeface="Montserrat"/>
              <a:ea typeface="Montserrat"/>
              <a:cs typeface="Montserrat"/>
              <a:sym typeface="Montserrat"/>
            </a:endParaRPr>
          </a:p>
        </p:txBody>
      </p:sp>
      <p:sp>
        <p:nvSpPr>
          <p:cNvPr id="177" name="Google Shape;177;p12"/>
          <p:cNvSpPr txBox="1"/>
          <p:nvPr/>
        </p:nvSpPr>
        <p:spPr>
          <a:xfrm>
            <a:off x="1498909" y="6957303"/>
            <a:ext cx="267148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Montserrat"/>
                <a:ea typeface="Montserrat"/>
                <a:cs typeface="Montserrat"/>
                <a:sym typeface="Montserrat"/>
              </a:rPr>
              <a:t>Explored incentives and subsidies </a:t>
            </a:r>
            <a:endParaRPr sz="1400" b="0" i="0" u="none" strike="noStrike" cap="none">
              <a:solidFill>
                <a:srgbClr val="000000"/>
              </a:solidFill>
              <a:latin typeface="Arial"/>
              <a:ea typeface="Arial"/>
              <a:cs typeface="Arial"/>
              <a:sym typeface="Arial"/>
            </a:endParaRPr>
          </a:p>
        </p:txBody>
      </p:sp>
      <p:sp>
        <p:nvSpPr>
          <p:cNvPr id="178" name="Google Shape;178;p12"/>
          <p:cNvSpPr txBox="1"/>
          <p:nvPr/>
        </p:nvSpPr>
        <p:spPr>
          <a:xfrm>
            <a:off x="4269329" y="7124470"/>
            <a:ext cx="340224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Montserrat"/>
                <a:ea typeface="Montserrat"/>
                <a:cs typeface="Montserrat"/>
                <a:sym typeface="Montserrat"/>
              </a:rPr>
              <a:t>Met with multiple prospective buyers</a:t>
            </a:r>
            <a:endParaRPr sz="2400" b="0" i="1" u="none" strike="noStrike" cap="none">
              <a:solidFill>
                <a:srgbClr val="000000"/>
              </a:solidFill>
              <a:latin typeface="Montserrat"/>
              <a:ea typeface="Montserrat"/>
              <a:cs typeface="Montserrat"/>
              <a:sym typeface="Montserrat"/>
            </a:endParaRPr>
          </a:p>
        </p:txBody>
      </p:sp>
      <p:sp>
        <p:nvSpPr>
          <p:cNvPr id="179" name="Google Shape;179;p12"/>
          <p:cNvSpPr txBox="1"/>
          <p:nvPr/>
        </p:nvSpPr>
        <p:spPr>
          <a:xfrm>
            <a:off x="8061363" y="7134942"/>
            <a:ext cx="308665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Montserrat"/>
                <a:ea typeface="Montserrat"/>
                <a:cs typeface="Montserrat"/>
                <a:sym typeface="Montserrat"/>
              </a:rPr>
              <a:t>Engaged state legislators </a:t>
            </a:r>
            <a:endParaRPr sz="2400" b="0" i="1" u="none" strike="noStrike" cap="none">
              <a:solidFill>
                <a:srgbClr val="000000"/>
              </a:solidFill>
              <a:latin typeface="Montserrat"/>
              <a:ea typeface="Montserrat"/>
              <a:cs typeface="Montserrat"/>
              <a:sym typeface="Montserrat"/>
            </a:endParaRPr>
          </a:p>
        </p:txBody>
      </p:sp>
      <p:sp>
        <p:nvSpPr>
          <p:cNvPr id="180" name="Google Shape;180;p12"/>
          <p:cNvSpPr txBox="1"/>
          <p:nvPr/>
        </p:nvSpPr>
        <p:spPr>
          <a:xfrm>
            <a:off x="4223365" y="8365713"/>
            <a:ext cx="690500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Montserrat"/>
                <a:ea typeface="Montserrat"/>
                <a:cs typeface="Montserrat"/>
                <a:sym typeface="Montserrat"/>
              </a:rPr>
              <a:t>Explored Federal Historic Tax Credits and State Special Tax Valuation programs</a:t>
            </a:r>
            <a:endParaRPr sz="2400" b="0" i="1" u="none" strike="noStrike" cap="none">
              <a:solidFill>
                <a:srgbClr val="000000"/>
              </a:solidFill>
              <a:latin typeface="Montserrat"/>
              <a:ea typeface="Montserrat"/>
              <a:cs typeface="Montserrat"/>
              <a:sym typeface="Montserrat"/>
            </a:endParaRPr>
          </a:p>
        </p:txBody>
      </p:sp>
      <p:sp>
        <p:nvSpPr>
          <p:cNvPr id="181" name="Google Shape;181;p12"/>
          <p:cNvSpPr txBox="1"/>
          <p:nvPr/>
        </p:nvSpPr>
        <p:spPr>
          <a:xfrm>
            <a:off x="11472576" y="7060132"/>
            <a:ext cx="2671500" cy="1569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Montserrat"/>
                <a:ea typeface="Montserrat"/>
                <a:cs typeface="Montserrat"/>
                <a:sym typeface="Montserrat"/>
              </a:rPr>
              <a:t>Sought viable plans for preservation </a:t>
            </a:r>
            <a:r>
              <a:rPr lang="en-US" sz="2400" b="0" i="1" u="none" strike="noStrike" cap="none">
                <a:solidFill>
                  <a:srgbClr val="000000"/>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and</a:t>
            </a:r>
            <a:r>
              <a:rPr lang="en-US" sz="2400" b="0" i="1" u="none" strike="noStrike" cap="none">
                <a:solidFill>
                  <a:srgbClr val="000000"/>
                </a:solidFill>
                <a:latin typeface="Montserrat"/>
                <a:ea typeface="Montserrat"/>
                <a:cs typeface="Montserrat"/>
                <a:sym typeface="Montserrat"/>
              </a:rPr>
              <a:t> funding</a:t>
            </a:r>
            <a:endParaRPr sz="2400" b="0" i="1" u="none" strike="noStrike" cap="none">
              <a:solidFill>
                <a:srgbClr val="000000"/>
              </a:solidFill>
              <a:latin typeface="Montserrat"/>
              <a:ea typeface="Montserrat"/>
              <a:cs typeface="Montserrat"/>
              <a:sym typeface="Montserrat"/>
            </a:endParaRPr>
          </a:p>
        </p:txBody>
      </p:sp>
      <p:cxnSp>
        <p:nvCxnSpPr>
          <p:cNvPr id="182" name="Google Shape;182;p12"/>
          <p:cNvCxnSpPr>
            <a:stCxn id="174" idx="2"/>
          </p:cNvCxnSpPr>
          <p:nvPr/>
        </p:nvCxnSpPr>
        <p:spPr>
          <a:xfrm flipH="1">
            <a:off x="2330941" y="6360579"/>
            <a:ext cx="876600" cy="596700"/>
          </a:xfrm>
          <a:prstGeom prst="straightConnector1">
            <a:avLst/>
          </a:prstGeom>
          <a:noFill/>
          <a:ln w="9525" cap="flat" cmpd="sng">
            <a:solidFill>
              <a:srgbClr val="4A7DBA"/>
            </a:solidFill>
            <a:prstDash val="solid"/>
            <a:round/>
            <a:headEnd type="none" w="sm" len="sm"/>
            <a:tailEnd type="none" w="sm" len="sm"/>
          </a:ln>
        </p:spPr>
      </p:cxnSp>
      <p:cxnSp>
        <p:nvCxnSpPr>
          <p:cNvPr id="183" name="Google Shape;183;p12"/>
          <p:cNvCxnSpPr/>
          <p:nvPr/>
        </p:nvCxnSpPr>
        <p:spPr>
          <a:xfrm flipH="1">
            <a:off x="5936394" y="6444162"/>
            <a:ext cx="876717" cy="596724"/>
          </a:xfrm>
          <a:prstGeom prst="straightConnector1">
            <a:avLst/>
          </a:prstGeom>
          <a:noFill/>
          <a:ln w="9525" cap="flat" cmpd="sng">
            <a:solidFill>
              <a:srgbClr val="4A7DBA"/>
            </a:solidFill>
            <a:prstDash val="solid"/>
            <a:round/>
            <a:headEnd type="none" w="sm" len="sm"/>
            <a:tailEnd type="none" w="sm" len="sm"/>
          </a:ln>
        </p:spPr>
      </p:cxnSp>
      <p:cxnSp>
        <p:nvCxnSpPr>
          <p:cNvPr id="184" name="Google Shape;184;p12"/>
          <p:cNvCxnSpPr/>
          <p:nvPr/>
        </p:nvCxnSpPr>
        <p:spPr>
          <a:xfrm>
            <a:off x="8439183" y="6469067"/>
            <a:ext cx="951365" cy="591065"/>
          </a:xfrm>
          <a:prstGeom prst="straightConnector1">
            <a:avLst/>
          </a:prstGeom>
          <a:noFill/>
          <a:ln w="9525" cap="flat" cmpd="sng">
            <a:solidFill>
              <a:srgbClr val="4A7DBA"/>
            </a:solidFill>
            <a:prstDash val="solid"/>
            <a:round/>
            <a:headEnd type="none" w="sm" len="sm"/>
            <a:tailEnd type="none" w="sm" len="sm"/>
          </a:ln>
        </p:spPr>
      </p:cxnSp>
      <p:cxnSp>
        <p:nvCxnSpPr>
          <p:cNvPr id="185" name="Google Shape;185;p12"/>
          <p:cNvCxnSpPr/>
          <p:nvPr/>
        </p:nvCxnSpPr>
        <p:spPr>
          <a:xfrm>
            <a:off x="7707429" y="6378508"/>
            <a:ext cx="0" cy="1797053"/>
          </a:xfrm>
          <a:prstGeom prst="straightConnector1">
            <a:avLst/>
          </a:prstGeom>
          <a:noFill/>
          <a:ln w="9525" cap="flat" cmpd="sng">
            <a:solidFill>
              <a:srgbClr val="4A7DBA"/>
            </a:solidFill>
            <a:prstDash val="solid"/>
            <a:round/>
            <a:headEnd type="none" w="sm" len="sm"/>
            <a:tailEnd type="none" w="sm" len="sm"/>
          </a:ln>
        </p:spPr>
      </p:cxnSp>
      <p:cxnSp>
        <p:nvCxnSpPr>
          <p:cNvPr id="186" name="Google Shape;186;p12"/>
          <p:cNvCxnSpPr/>
          <p:nvPr/>
        </p:nvCxnSpPr>
        <p:spPr>
          <a:xfrm>
            <a:off x="12034119" y="6441083"/>
            <a:ext cx="951365" cy="591065"/>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1"/>
          <p:cNvSpPr/>
          <p:nvPr/>
        </p:nvSpPr>
        <p:spPr>
          <a:xfrm>
            <a:off x="6236362" y="5585384"/>
            <a:ext cx="5019918" cy="3953185"/>
          </a:xfrm>
          <a:custGeom>
            <a:avLst/>
            <a:gdLst/>
            <a:ahLst/>
            <a:cxnLst/>
            <a:rect l="l" t="t" r="r" b="b"/>
            <a:pathLst>
              <a:path w="5019918" h="3953185" extrusionOk="0">
                <a:moveTo>
                  <a:pt x="0" y="0"/>
                </a:moveTo>
                <a:lnTo>
                  <a:pt x="5019918" y="0"/>
                </a:lnTo>
                <a:lnTo>
                  <a:pt x="5019918" y="3953186"/>
                </a:lnTo>
                <a:lnTo>
                  <a:pt x="0" y="39531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41"/>
          <p:cNvSpPr txBox="1"/>
          <p:nvPr/>
        </p:nvSpPr>
        <p:spPr>
          <a:xfrm>
            <a:off x="4342989" y="748431"/>
            <a:ext cx="8806664" cy="178510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0"/>
              <a:buFont typeface="Arial"/>
              <a:buNone/>
            </a:pPr>
            <a:r>
              <a:rPr lang="en-US" sz="11000" b="0" i="0" u="none" strike="noStrike" cap="none">
                <a:solidFill>
                  <a:schemeClr val="lt1"/>
                </a:solidFill>
                <a:latin typeface="Calibri"/>
                <a:ea typeface="Calibri"/>
                <a:cs typeface="Calibri"/>
                <a:sym typeface="Calibri"/>
              </a:rPr>
              <a:t>WELCOME</a:t>
            </a:r>
            <a:endParaRPr sz="1400" b="0" i="0" u="none" strike="noStrike" cap="none">
              <a:solidFill>
                <a:srgbClr val="000000"/>
              </a:solidFill>
              <a:latin typeface="Arial"/>
              <a:ea typeface="Arial"/>
              <a:cs typeface="Arial"/>
              <a:sym typeface="Arial"/>
            </a:endParaRPr>
          </a:p>
        </p:txBody>
      </p:sp>
      <p:sp>
        <p:nvSpPr>
          <p:cNvPr id="193" name="Google Shape;193;p41"/>
          <p:cNvSpPr txBox="1"/>
          <p:nvPr/>
        </p:nvSpPr>
        <p:spPr>
          <a:xfrm>
            <a:off x="2386622" y="656575"/>
            <a:ext cx="12719398" cy="10156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0B2E66"/>
                </a:solidFill>
                <a:latin typeface="Montserrat"/>
                <a:ea typeface="Montserrat"/>
                <a:cs typeface="Montserrat"/>
                <a:sym typeface="Montserrat"/>
              </a:rPr>
              <a:t>PRESERVATION EFFORTS</a:t>
            </a:r>
            <a:endParaRPr sz="1400" b="0" i="0" u="none" strike="noStrike" cap="none">
              <a:solidFill>
                <a:srgbClr val="000000"/>
              </a:solidFill>
              <a:latin typeface="Arial"/>
              <a:ea typeface="Arial"/>
              <a:cs typeface="Arial"/>
              <a:sym typeface="Arial"/>
            </a:endParaRPr>
          </a:p>
        </p:txBody>
      </p:sp>
      <p:pic>
        <p:nvPicPr>
          <p:cNvPr id="194" name="Google Shape;194;p41"/>
          <p:cNvPicPr preferRelativeResize="0"/>
          <p:nvPr/>
        </p:nvPicPr>
        <p:blipFill rotWithShape="1">
          <a:blip r:embed="rId4">
            <a:alphaModFix/>
          </a:blip>
          <a:srcRect/>
          <a:stretch/>
        </p:blipFill>
        <p:spPr>
          <a:xfrm>
            <a:off x="0" y="2339688"/>
            <a:ext cx="18288000" cy="719888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3957</Words>
  <Application>Microsoft Office PowerPoint</Application>
  <PresentationFormat>Custom</PresentationFormat>
  <Paragraphs>380</Paragraphs>
  <Slides>31</Slides>
  <Notes>31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Courier New</vt:lpstr>
      <vt:lpstr>Montserrat</vt:lpstr>
      <vt:lpstr>Arial</vt:lpstr>
      <vt:lpstr>Times New Roman</vt:lpstr>
      <vt:lpstr>Noto Sans Symbols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Bonnie Wilkins</dc:creator>
  <cp:lastModifiedBy>Rebecca Deming</cp:lastModifiedBy>
  <cp:revision>1</cp:revision>
  <dcterms:created xsi:type="dcterms:W3CDTF">2006-08-16T00:00:00Z</dcterms:created>
  <dcterms:modified xsi:type="dcterms:W3CDTF">2025-08-21T20:10:37Z</dcterms:modified>
</cp:coreProperties>
</file>